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CAA5-6BCB-35A3-F6A1-974635ACF3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58B13D0E-0FCF-10D6-8589-4BEEC304BD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2E6FF15C-26C6-20E2-9ED7-9BBC6598DA51}"/>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CCA88886-D66F-5A9B-B42B-AE3CC0B84A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2C70CCF-2077-B905-9F75-A4E653AD8726}"/>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4043995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B84F4-DC17-44BA-207A-A8079AF00AAC}"/>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C47142B5-41B1-E9D8-D129-C8DE95894E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710AB0A-F34A-3E55-0787-FAF35B39EAFE}"/>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CE66C8F8-3AA1-13D6-77FB-F91A8BE74FF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FB71CFE4-A11E-6662-EF5E-C529FC974B15}"/>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405277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5B6E26-6E8D-08FD-3D70-989892239B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22B55FD-49BA-CE1D-2C54-CBB1E7B6E0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65E8575-1196-7C37-E074-CF28181C07A7}"/>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CFAEB43D-9E96-E547-C9A4-C3C1A5D9AE2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173DD31-D22E-BFB6-2C9F-14403BFBD9DA}"/>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917796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F12BC-B5D5-3858-0B41-14557C070E86}"/>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7D4CDFF-8F88-363C-E01A-130777A81B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69EF462-A5D6-6E34-E24B-6BDD3C712E8C}"/>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A25F7D0C-5388-9044-9D81-232FF7ED354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5BE27F0-9A64-E813-8DBE-F8FDC70E05EB}"/>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462050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F3F6C-074F-F72B-A3DB-0BD77F9B79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D7DB169D-20FA-BDCC-D8D0-1977B389DA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F9B885-C1BC-411C-C097-2987E15543A2}"/>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7183875A-4F22-3B53-C287-026731D97F8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0616985-D727-E7A1-AD5C-A7DFAC9531C4}"/>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2182297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F4987-A1A2-3227-F932-137EC785737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960910DF-68EB-4B14-B4B4-53562A6E7A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A5BA09E2-3CE0-8D7A-3D3C-F8ED9DE37B5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78EB27BD-865C-FBA8-5576-CD40519588D5}"/>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6" name="Footer Placeholder 5">
            <a:extLst>
              <a:ext uri="{FF2B5EF4-FFF2-40B4-BE49-F238E27FC236}">
                <a16:creationId xmlns:a16="http://schemas.microsoft.com/office/drawing/2014/main" id="{85B754D7-663E-52F5-7254-1F7B9658C0B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48448DC1-FA5B-B4B0-1AE3-5749C2FD3E63}"/>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3630511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A09C5-4D6E-6125-357C-3F943509E1B1}"/>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67468F7-A14D-A3FC-16B2-CE97620D8DC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D09699-1F1D-FB91-C085-5BABB4EFAD7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6C3EE95F-7827-B39C-1DAC-B2491FB44B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AAB3F8-ECAA-CC01-33AE-C56DA85337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86DF3AF0-A068-AEDA-611E-793F2273B6F4}"/>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8" name="Footer Placeholder 7">
            <a:extLst>
              <a:ext uri="{FF2B5EF4-FFF2-40B4-BE49-F238E27FC236}">
                <a16:creationId xmlns:a16="http://schemas.microsoft.com/office/drawing/2014/main" id="{61698DAC-BA34-E1BE-C5A7-6A395313A184}"/>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08A56EA4-30E7-5EFE-0572-B0FD94EB98F3}"/>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2668577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EE1C7-2BF0-7A8D-0135-CB4977DF8AA9}"/>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34F3FB76-CE4A-03A9-4A9A-54C75C3978AF}"/>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4" name="Footer Placeholder 3">
            <a:extLst>
              <a:ext uri="{FF2B5EF4-FFF2-40B4-BE49-F238E27FC236}">
                <a16:creationId xmlns:a16="http://schemas.microsoft.com/office/drawing/2014/main" id="{EA8E47FE-E3E8-D25C-B432-2FC5FC8619E0}"/>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2C072A4C-5EE5-62AD-AF07-A4472DACD8BF}"/>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39407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A58D43-A73B-F10F-74A1-913A0A88EC33}"/>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3" name="Footer Placeholder 2">
            <a:extLst>
              <a:ext uri="{FF2B5EF4-FFF2-40B4-BE49-F238E27FC236}">
                <a16:creationId xmlns:a16="http://schemas.microsoft.com/office/drawing/2014/main" id="{15B4848F-9AF5-EEF7-B091-05FE00625D43}"/>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062D952-1E15-1810-17FB-9B60B2FB0893}"/>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389717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684EA-DA36-7743-7BB4-AA1D18550A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911800F3-258F-0CF3-CE26-7E58AFD25B9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152A1B0A-8D6E-2CC0-28BB-04002E8129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E5604F-BAAA-A12A-A130-F6835A4E3BA1}"/>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6" name="Footer Placeholder 5">
            <a:extLst>
              <a:ext uri="{FF2B5EF4-FFF2-40B4-BE49-F238E27FC236}">
                <a16:creationId xmlns:a16="http://schemas.microsoft.com/office/drawing/2014/main" id="{BF15F00B-6E63-35BB-65F1-46CBD8ED144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D6FEC0D-7292-8117-371F-76C0C20151BD}"/>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1782316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7F54-D489-C652-401F-9385F9176C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A1F93DC-B333-6E21-8D5A-03B58505B4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AF82FA8D-59CA-1F41-5446-2D7D6847E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30F50-E2E7-5502-65B3-F879345F7AD9}"/>
              </a:ext>
            </a:extLst>
          </p:cNvPr>
          <p:cNvSpPr>
            <a:spLocks noGrp="1"/>
          </p:cNvSpPr>
          <p:nvPr>
            <p:ph type="dt" sz="half" idx="10"/>
          </p:nvPr>
        </p:nvSpPr>
        <p:spPr/>
        <p:txBody>
          <a:bodyPr/>
          <a:lstStyle/>
          <a:p>
            <a:fld id="{0EC9F3E1-41AA-4BDD-9AAF-78887C8A12C5}" type="datetimeFigureOut">
              <a:rPr lang="en-CA" smtClean="0"/>
              <a:t>2026-05-21</a:t>
            </a:fld>
            <a:endParaRPr lang="en-CA"/>
          </a:p>
        </p:txBody>
      </p:sp>
      <p:sp>
        <p:nvSpPr>
          <p:cNvPr id="6" name="Footer Placeholder 5">
            <a:extLst>
              <a:ext uri="{FF2B5EF4-FFF2-40B4-BE49-F238E27FC236}">
                <a16:creationId xmlns:a16="http://schemas.microsoft.com/office/drawing/2014/main" id="{4E801A31-42BC-FB0C-C42E-B84667322460}"/>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35E2F8F-CDE2-97BF-D0C2-068C35F42D7B}"/>
              </a:ext>
            </a:extLst>
          </p:cNvPr>
          <p:cNvSpPr>
            <a:spLocks noGrp="1"/>
          </p:cNvSpPr>
          <p:nvPr>
            <p:ph type="sldNum" sz="quarter" idx="12"/>
          </p:nvPr>
        </p:nvSpPr>
        <p:spPr/>
        <p:txBody>
          <a:bodyPr/>
          <a:lstStyle/>
          <a:p>
            <a:fld id="{75397DAC-08DF-4B39-8443-A144B113DCCA}" type="slidenum">
              <a:rPr lang="en-CA" smtClean="0"/>
              <a:t>‹#›</a:t>
            </a:fld>
            <a:endParaRPr lang="en-CA"/>
          </a:p>
        </p:txBody>
      </p:sp>
    </p:spTree>
    <p:extLst>
      <p:ext uri="{BB962C8B-B14F-4D97-AF65-F5344CB8AC3E}">
        <p14:creationId xmlns:p14="http://schemas.microsoft.com/office/powerpoint/2010/main" val="3488630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0358D3-E5AC-4046-E3BB-04D845F18F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FBA600A-6C04-D0C6-E88C-F6D66B3C92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91BA3C6-2F9D-D07E-2DF6-1FF3EC9616F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C9F3E1-41AA-4BDD-9AAF-78887C8A12C5}" type="datetimeFigureOut">
              <a:rPr lang="en-CA" smtClean="0"/>
              <a:t>2026-05-21</a:t>
            </a:fld>
            <a:endParaRPr lang="en-CA"/>
          </a:p>
        </p:txBody>
      </p:sp>
      <p:sp>
        <p:nvSpPr>
          <p:cNvPr id="5" name="Footer Placeholder 4">
            <a:extLst>
              <a:ext uri="{FF2B5EF4-FFF2-40B4-BE49-F238E27FC236}">
                <a16:creationId xmlns:a16="http://schemas.microsoft.com/office/drawing/2014/main" id="{1DC61B61-AF0D-8CEB-B0FE-872DDFCEEB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CA"/>
          </a:p>
        </p:txBody>
      </p:sp>
      <p:sp>
        <p:nvSpPr>
          <p:cNvPr id="6" name="Slide Number Placeholder 5">
            <a:extLst>
              <a:ext uri="{FF2B5EF4-FFF2-40B4-BE49-F238E27FC236}">
                <a16:creationId xmlns:a16="http://schemas.microsoft.com/office/drawing/2014/main" id="{4DCF682A-1750-6349-3D80-A7EA616B0D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397DAC-08DF-4B39-8443-A144B113DCCA}" type="slidenum">
              <a:rPr lang="en-CA" smtClean="0"/>
              <a:t>‹#›</a:t>
            </a:fld>
            <a:endParaRPr lang="en-CA"/>
          </a:p>
        </p:txBody>
      </p:sp>
    </p:spTree>
    <p:extLst>
      <p:ext uri="{BB962C8B-B14F-4D97-AF65-F5344CB8AC3E}">
        <p14:creationId xmlns:p14="http://schemas.microsoft.com/office/powerpoint/2010/main" val="4072090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C1E87-4974-C841-AC25-C53DAAB10B42}"/>
              </a:ext>
            </a:extLst>
          </p:cNvPr>
          <p:cNvSpPr>
            <a:spLocks noGrp="1"/>
          </p:cNvSpPr>
          <p:nvPr>
            <p:ph type="ctrTitle"/>
          </p:nvPr>
        </p:nvSpPr>
        <p:spPr>
          <a:xfrm>
            <a:off x="1524000" y="1122363"/>
            <a:ext cx="9144000" cy="1122073"/>
          </a:xfrm>
        </p:spPr>
        <p:txBody>
          <a:bodyPr>
            <a:normAutofit/>
          </a:bodyPr>
          <a:lstStyle/>
          <a:p>
            <a:r>
              <a:rPr lang="en-CA" sz="5400" b="1" dirty="0"/>
              <a:t>The power of the Word to save</a:t>
            </a:r>
          </a:p>
        </p:txBody>
      </p:sp>
      <p:sp>
        <p:nvSpPr>
          <p:cNvPr id="3" name="Subtitle 2">
            <a:extLst>
              <a:ext uri="{FF2B5EF4-FFF2-40B4-BE49-F238E27FC236}">
                <a16:creationId xmlns:a16="http://schemas.microsoft.com/office/drawing/2014/main" id="{B9BCE075-76ED-6564-6528-E6D08DA32312}"/>
              </a:ext>
            </a:extLst>
          </p:cNvPr>
          <p:cNvSpPr>
            <a:spLocks noGrp="1"/>
          </p:cNvSpPr>
          <p:nvPr>
            <p:ph type="subTitle" idx="1"/>
          </p:nvPr>
        </p:nvSpPr>
        <p:spPr>
          <a:xfrm>
            <a:off x="1524000" y="4135726"/>
            <a:ext cx="9144000" cy="1122073"/>
          </a:xfrm>
        </p:spPr>
        <p:txBody>
          <a:bodyPr>
            <a:normAutofit lnSpcReduction="10000"/>
          </a:bodyPr>
          <a:lstStyle/>
          <a:p>
            <a:r>
              <a:rPr lang="en-CA" sz="3600" dirty="0"/>
              <a:t>Saving Faith comes by “hearing” the Word</a:t>
            </a:r>
          </a:p>
          <a:p>
            <a:r>
              <a:rPr lang="en-CA" sz="3600" dirty="0"/>
              <a:t>(Matt. 13: 13-23)</a:t>
            </a:r>
          </a:p>
        </p:txBody>
      </p:sp>
    </p:spTree>
    <p:extLst>
      <p:ext uri="{BB962C8B-B14F-4D97-AF65-F5344CB8AC3E}">
        <p14:creationId xmlns:p14="http://schemas.microsoft.com/office/powerpoint/2010/main" val="389280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E6185-7FF6-F68F-7063-68EDB3B953EE}"/>
              </a:ext>
            </a:extLst>
          </p:cNvPr>
          <p:cNvSpPr>
            <a:spLocks noGrp="1"/>
          </p:cNvSpPr>
          <p:nvPr>
            <p:ph type="title"/>
          </p:nvPr>
        </p:nvSpPr>
        <p:spPr/>
        <p:txBody>
          <a:bodyPr/>
          <a:lstStyle/>
          <a:p>
            <a:r>
              <a:rPr lang="en-CA" dirty="0"/>
              <a:t>God’s grace opens the mind to respond to the truth</a:t>
            </a:r>
          </a:p>
        </p:txBody>
      </p:sp>
      <p:sp>
        <p:nvSpPr>
          <p:cNvPr id="3" name="Content Placeholder 2">
            <a:extLst>
              <a:ext uri="{FF2B5EF4-FFF2-40B4-BE49-F238E27FC236}">
                <a16:creationId xmlns:a16="http://schemas.microsoft.com/office/drawing/2014/main" id="{1E895510-85C5-30F6-0F22-58B6BDBF639F}"/>
              </a:ext>
            </a:extLst>
          </p:cNvPr>
          <p:cNvSpPr>
            <a:spLocks noGrp="1"/>
          </p:cNvSpPr>
          <p:nvPr>
            <p:ph idx="1"/>
          </p:nvPr>
        </p:nvSpPr>
        <p:spPr>
          <a:xfrm>
            <a:off x="838200" y="1825625"/>
            <a:ext cx="10515600" cy="4667250"/>
          </a:xfrm>
        </p:spPr>
        <p:txBody>
          <a:bodyPr>
            <a:normAutofit/>
          </a:bodyPr>
          <a:lstStyle/>
          <a:p>
            <a:r>
              <a:rPr lang="en-US" baseline="30000" dirty="0"/>
              <a:t>NKJ </a:t>
            </a:r>
            <a:r>
              <a:rPr lang="en-US" b="1" dirty="0"/>
              <a:t>Acts 16:14</a:t>
            </a:r>
            <a:r>
              <a:rPr lang="en-US" dirty="0"/>
              <a:t> Now a certain woman named Lydia heard </a:t>
            </a:r>
            <a:r>
              <a:rPr lang="en-US" i="1" dirty="0"/>
              <a:t>us. </a:t>
            </a:r>
            <a:r>
              <a:rPr lang="en-US" dirty="0"/>
              <a:t>She was a seller of purple from the city of Thyatira, who worshiped God. The Lord opened her heart to heed the things spoken by Paul.</a:t>
            </a:r>
          </a:p>
          <a:p>
            <a:r>
              <a:rPr lang="en-US" dirty="0"/>
              <a:t> </a:t>
            </a:r>
            <a:r>
              <a:rPr lang="en-US" baseline="30000" dirty="0"/>
              <a:t>NKJ </a:t>
            </a:r>
            <a:r>
              <a:rPr lang="en-US" b="1" dirty="0"/>
              <a:t>John 6:44</a:t>
            </a:r>
            <a:r>
              <a:rPr lang="en-US" dirty="0"/>
              <a:t> "No one can come to Me unless the Father who sent Me draws him; and I will raise him up at the last day. </a:t>
            </a:r>
            <a:r>
              <a:rPr lang="en-US" baseline="30000" dirty="0"/>
              <a:t>45</a:t>
            </a:r>
            <a:r>
              <a:rPr lang="en-US" dirty="0"/>
              <a:t> "It is written in the prophets, 'And they shall all be taught by God.' Therefore everyone who has heard and learned from the Father comes to Me. </a:t>
            </a:r>
          </a:p>
          <a:p>
            <a:r>
              <a:rPr lang="en-US" baseline="30000" dirty="0"/>
              <a:t>NKJ </a:t>
            </a:r>
            <a:r>
              <a:rPr lang="en-US" b="1" dirty="0"/>
              <a:t>Luke 24:45</a:t>
            </a:r>
            <a:r>
              <a:rPr lang="en-US" dirty="0"/>
              <a:t> And He opened their understanding, that they might comprehend the Scriptures.</a:t>
            </a:r>
            <a:endParaRPr lang="en-CA" dirty="0"/>
          </a:p>
        </p:txBody>
      </p:sp>
    </p:spTree>
    <p:extLst>
      <p:ext uri="{BB962C8B-B14F-4D97-AF65-F5344CB8AC3E}">
        <p14:creationId xmlns:p14="http://schemas.microsoft.com/office/powerpoint/2010/main" val="3303215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28AA6-FA34-B392-8BB7-26A1BDC8A349}"/>
              </a:ext>
            </a:extLst>
          </p:cNvPr>
          <p:cNvSpPr>
            <a:spLocks noGrp="1"/>
          </p:cNvSpPr>
          <p:nvPr>
            <p:ph type="title"/>
          </p:nvPr>
        </p:nvSpPr>
        <p:spPr/>
        <p:txBody>
          <a:bodyPr/>
          <a:lstStyle/>
          <a:p>
            <a:r>
              <a:rPr lang="en-CA" dirty="0"/>
              <a:t>Holy Spirit of truth gives the power to believe</a:t>
            </a:r>
          </a:p>
        </p:txBody>
      </p:sp>
      <p:sp>
        <p:nvSpPr>
          <p:cNvPr id="3" name="Content Placeholder 2">
            <a:extLst>
              <a:ext uri="{FF2B5EF4-FFF2-40B4-BE49-F238E27FC236}">
                <a16:creationId xmlns:a16="http://schemas.microsoft.com/office/drawing/2014/main" id="{C76FB092-0EA2-0239-A24F-96ECD8197698}"/>
              </a:ext>
            </a:extLst>
          </p:cNvPr>
          <p:cNvSpPr>
            <a:spLocks noGrp="1"/>
          </p:cNvSpPr>
          <p:nvPr>
            <p:ph idx="1"/>
          </p:nvPr>
        </p:nvSpPr>
        <p:spPr>
          <a:xfrm>
            <a:off x="838200" y="1825625"/>
            <a:ext cx="10515600" cy="4667250"/>
          </a:xfrm>
        </p:spPr>
        <p:txBody>
          <a:bodyPr>
            <a:normAutofit lnSpcReduction="10000"/>
          </a:bodyPr>
          <a:lstStyle/>
          <a:p>
            <a:r>
              <a:rPr lang="en-US" baseline="30000" dirty="0"/>
              <a:t>NKJ </a:t>
            </a:r>
            <a:r>
              <a:rPr lang="en-US" b="1" dirty="0"/>
              <a:t>Titus 3:5</a:t>
            </a:r>
            <a:r>
              <a:rPr lang="en-US" dirty="0"/>
              <a:t> not by works of righteousness which we have done, but according to His mercy He saved us, through the washing of regeneration and renewing of the Holy Spirit, (Eph. 5:26)</a:t>
            </a:r>
          </a:p>
          <a:p>
            <a:r>
              <a:rPr lang="en-US" baseline="30000" dirty="0"/>
              <a:t>NKJ </a:t>
            </a:r>
            <a:r>
              <a:rPr lang="en-US" b="1" dirty="0"/>
              <a:t>1 Corinthians 12:3</a:t>
            </a:r>
            <a:r>
              <a:rPr lang="en-US" dirty="0"/>
              <a:t> Therefore I make known to you that no one speaking by the Spirit of God calls Jesus accursed, and no one can say that Jesus is Lord except by the Holy Spirit. </a:t>
            </a:r>
          </a:p>
          <a:p>
            <a:r>
              <a:rPr lang="en-US" baseline="30000" dirty="0"/>
              <a:t>NKJ </a:t>
            </a:r>
            <a:r>
              <a:rPr lang="en-US" b="1" dirty="0"/>
              <a:t>1 Corinthians 2:10</a:t>
            </a:r>
            <a:r>
              <a:rPr lang="en-US" dirty="0"/>
              <a:t> But God has revealed </a:t>
            </a:r>
            <a:r>
              <a:rPr lang="en-US" i="1" dirty="0"/>
              <a:t>them </a:t>
            </a:r>
            <a:r>
              <a:rPr lang="en-US" dirty="0"/>
              <a:t>to us through His Spirit. For the Spirit searches all things, yes, the deep things of God.</a:t>
            </a:r>
          </a:p>
          <a:p>
            <a:r>
              <a:rPr lang="en-US" baseline="30000" dirty="0"/>
              <a:t>NKJ </a:t>
            </a:r>
            <a:r>
              <a:rPr lang="en-US" b="1" dirty="0"/>
              <a:t>1 Corinthians 2:14</a:t>
            </a:r>
            <a:r>
              <a:rPr lang="en-US" dirty="0"/>
              <a:t> But the natural man does not receive the things of the Spirit of God, for they are foolishness to him; nor can he know </a:t>
            </a:r>
            <a:r>
              <a:rPr lang="en-US" i="1" dirty="0"/>
              <a:t>them, </a:t>
            </a:r>
            <a:r>
              <a:rPr lang="en-US" dirty="0"/>
              <a:t>because they are spiritually discerned.</a:t>
            </a:r>
            <a:endParaRPr lang="en-CA" dirty="0"/>
          </a:p>
        </p:txBody>
      </p:sp>
    </p:spTree>
    <p:extLst>
      <p:ext uri="{BB962C8B-B14F-4D97-AF65-F5344CB8AC3E}">
        <p14:creationId xmlns:p14="http://schemas.microsoft.com/office/powerpoint/2010/main" val="161140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67E7A-1837-BC67-26C0-5DD759BEFA5D}"/>
              </a:ext>
            </a:extLst>
          </p:cNvPr>
          <p:cNvSpPr>
            <a:spLocks noGrp="1"/>
          </p:cNvSpPr>
          <p:nvPr>
            <p:ph type="title"/>
          </p:nvPr>
        </p:nvSpPr>
        <p:spPr/>
        <p:txBody>
          <a:bodyPr/>
          <a:lstStyle/>
          <a:p>
            <a:r>
              <a:rPr lang="en-CA" dirty="0"/>
              <a:t>God does His part; we need to do ours</a:t>
            </a:r>
          </a:p>
        </p:txBody>
      </p:sp>
      <p:sp>
        <p:nvSpPr>
          <p:cNvPr id="3" name="Content Placeholder 2">
            <a:extLst>
              <a:ext uri="{FF2B5EF4-FFF2-40B4-BE49-F238E27FC236}">
                <a16:creationId xmlns:a16="http://schemas.microsoft.com/office/drawing/2014/main" id="{B18A4B0A-0178-07E4-7878-D62DAA36D476}"/>
              </a:ext>
            </a:extLst>
          </p:cNvPr>
          <p:cNvSpPr>
            <a:spLocks noGrp="1"/>
          </p:cNvSpPr>
          <p:nvPr>
            <p:ph idx="1"/>
          </p:nvPr>
        </p:nvSpPr>
        <p:spPr/>
        <p:txBody>
          <a:bodyPr>
            <a:normAutofit lnSpcReduction="10000"/>
          </a:bodyPr>
          <a:lstStyle/>
          <a:p>
            <a:r>
              <a:rPr lang="en-CA" sz="3600" dirty="0"/>
              <a:t>Believe and receive (Rom. </a:t>
            </a:r>
            <a:r>
              <a:rPr lang="en-CA" sz="3600"/>
              <a:t>10:16-21)</a:t>
            </a:r>
          </a:p>
          <a:p>
            <a:pPr marL="0" indent="0">
              <a:buNone/>
            </a:pPr>
            <a:endParaRPr lang="en-CA" sz="3600" dirty="0"/>
          </a:p>
          <a:p>
            <a:r>
              <a:rPr lang="en-US" baseline="30000" dirty="0"/>
              <a:t>NKJ </a:t>
            </a:r>
            <a:r>
              <a:rPr lang="en-US" b="1" dirty="0"/>
              <a:t>Romans 10:9</a:t>
            </a:r>
            <a:r>
              <a:rPr lang="en-US" dirty="0"/>
              <a:t> that if you confess with your mouth the Lord Jesus and believe in your heart that God has raised Him from the dead, you will be saved. </a:t>
            </a:r>
            <a:r>
              <a:rPr lang="en-US" baseline="30000" dirty="0"/>
              <a:t>10</a:t>
            </a:r>
            <a:r>
              <a:rPr lang="en-US" dirty="0"/>
              <a:t> For with the heart one believes unto righteousness, and with the mouth confession is made unto salvation.</a:t>
            </a:r>
          </a:p>
          <a:p>
            <a:r>
              <a:rPr lang="en-US" baseline="30000" dirty="0"/>
              <a:t>NKJ </a:t>
            </a:r>
            <a:r>
              <a:rPr lang="en-US" b="1" dirty="0"/>
              <a:t>John 1:12</a:t>
            </a:r>
            <a:r>
              <a:rPr lang="en-US" dirty="0"/>
              <a:t> But as many as received Him, to them He gave the right to become children of God, to those who believe in His name:</a:t>
            </a:r>
            <a:endParaRPr lang="en-CA" sz="3600" dirty="0"/>
          </a:p>
        </p:txBody>
      </p:sp>
    </p:spTree>
    <p:extLst>
      <p:ext uri="{BB962C8B-B14F-4D97-AF65-F5344CB8AC3E}">
        <p14:creationId xmlns:p14="http://schemas.microsoft.com/office/powerpoint/2010/main" val="1019767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B8F87-3745-2D2F-18F2-20BC1A2C9249}"/>
              </a:ext>
            </a:extLst>
          </p:cNvPr>
          <p:cNvSpPr>
            <a:spLocks noGrp="1"/>
          </p:cNvSpPr>
          <p:nvPr>
            <p:ph type="title"/>
          </p:nvPr>
        </p:nvSpPr>
        <p:spPr/>
        <p:txBody>
          <a:bodyPr/>
          <a:lstStyle/>
          <a:p>
            <a:r>
              <a:rPr lang="en-CA" dirty="0"/>
              <a:t>The power of the Word of God</a:t>
            </a:r>
          </a:p>
        </p:txBody>
      </p:sp>
      <p:sp>
        <p:nvSpPr>
          <p:cNvPr id="3" name="Content Placeholder 2">
            <a:extLst>
              <a:ext uri="{FF2B5EF4-FFF2-40B4-BE49-F238E27FC236}">
                <a16:creationId xmlns:a16="http://schemas.microsoft.com/office/drawing/2014/main" id="{41A44225-F50B-FEF6-0FB4-8703D7EEB62E}"/>
              </a:ext>
            </a:extLst>
          </p:cNvPr>
          <p:cNvSpPr>
            <a:spLocks noGrp="1"/>
          </p:cNvSpPr>
          <p:nvPr>
            <p:ph idx="1"/>
          </p:nvPr>
        </p:nvSpPr>
        <p:spPr>
          <a:xfrm>
            <a:off x="838200" y="1558636"/>
            <a:ext cx="10515600" cy="4934239"/>
          </a:xfrm>
        </p:spPr>
        <p:txBody>
          <a:bodyPr>
            <a:normAutofit fontScale="92500" lnSpcReduction="10000"/>
          </a:bodyPr>
          <a:lstStyle/>
          <a:p>
            <a:r>
              <a:rPr lang="en-US" baseline="30000" dirty="0"/>
              <a:t>NLT </a:t>
            </a:r>
            <a:r>
              <a:rPr lang="en-US" b="1" dirty="0"/>
              <a:t>Hebrews 4:12</a:t>
            </a:r>
            <a:r>
              <a:rPr lang="en-US" dirty="0"/>
              <a:t> </a:t>
            </a:r>
            <a:r>
              <a:rPr lang="en-US" i="1" dirty="0"/>
              <a:t>For the word of God is full of living power. It is sharper than the sharpest knife, cutting deep into our innermost thoughts and desires. It exposes us for what we really are.</a:t>
            </a:r>
          </a:p>
          <a:p>
            <a:endParaRPr lang="en-CA" dirty="0"/>
          </a:p>
          <a:p>
            <a:r>
              <a:rPr lang="en-US" baseline="30000" dirty="0"/>
              <a:t>NLT </a:t>
            </a:r>
            <a:r>
              <a:rPr lang="en-US" b="1" dirty="0"/>
              <a:t>2 Timothy 3:14</a:t>
            </a:r>
            <a:r>
              <a:rPr lang="en-US" dirty="0"/>
              <a:t> </a:t>
            </a:r>
            <a:r>
              <a:rPr lang="en-US" i="1" dirty="0"/>
              <a:t>But you must remain faithful to the things you have been taught. You know they are true, for you know you can trust those who taught you. </a:t>
            </a:r>
            <a:r>
              <a:rPr lang="en-US" i="1" baseline="30000" dirty="0"/>
              <a:t>15</a:t>
            </a:r>
            <a:r>
              <a:rPr lang="en-US" i="1" dirty="0"/>
              <a:t> You have been taught the holy Scriptures from childhood, and they have given you </a:t>
            </a:r>
            <a:r>
              <a:rPr lang="en-US" i="1" u="sng" dirty="0"/>
              <a:t>the wisdom to receive the salvation that comes by trusting in Christ Jesus</a:t>
            </a:r>
            <a:r>
              <a:rPr lang="en-US" i="1" dirty="0"/>
              <a:t>. </a:t>
            </a:r>
            <a:r>
              <a:rPr lang="en-US" i="1" baseline="30000" dirty="0"/>
              <a:t>16</a:t>
            </a:r>
            <a:r>
              <a:rPr lang="en-US" i="1" dirty="0"/>
              <a:t> All Scripture is inspired by God and is useful to teach us what is true and to make us realize what is wrong in our lives. It straightens us out and teaches us to do what is right. </a:t>
            </a:r>
            <a:r>
              <a:rPr lang="en-US" i="1" baseline="30000" dirty="0"/>
              <a:t>17</a:t>
            </a:r>
            <a:r>
              <a:rPr lang="en-US" i="1" dirty="0"/>
              <a:t> It is God's way of preparing us in every way, fully equipped for every good thing God wants us to do.</a:t>
            </a:r>
          </a:p>
        </p:txBody>
      </p:sp>
    </p:spTree>
    <p:extLst>
      <p:ext uri="{BB962C8B-B14F-4D97-AF65-F5344CB8AC3E}">
        <p14:creationId xmlns:p14="http://schemas.microsoft.com/office/powerpoint/2010/main" val="285542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CE41F-4F5D-6CAC-06C5-4744DC4FF71D}"/>
              </a:ext>
            </a:extLst>
          </p:cNvPr>
          <p:cNvSpPr>
            <a:spLocks noGrp="1"/>
          </p:cNvSpPr>
          <p:nvPr>
            <p:ph type="title"/>
          </p:nvPr>
        </p:nvSpPr>
        <p:spPr/>
        <p:txBody>
          <a:bodyPr/>
          <a:lstStyle/>
          <a:p>
            <a:r>
              <a:rPr lang="en-CA" dirty="0"/>
              <a:t>The power of the Word of God</a:t>
            </a:r>
          </a:p>
        </p:txBody>
      </p:sp>
      <p:sp>
        <p:nvSpPr>
          <p:cNvPr id="3" name="Content Placeholder 2">
            <a:extLst>
              <a:ext uri="{FF2B5EF4-FFF2-40B4-BE49-F238E27FC236}">
                <a16:creationId xmlns:a16="http://schemas.microsoft.com/office/drawing/2014/main" id="{76CFD532-0F4D-C12E-D708-3B1D877B5CEC}"/>
              </a:ext>
            </a:extLst>
          </p:cNvPr>
          <p:cNvSpPr>
            <a:spLocks noGrp="1"/>
          </p:cNvSpPr>
          <p:nvPr>
            <p:ph idx="1"/>
          </p:nvPr>
        </p:nvSpPr>
        <p:spPr/>
        <p:txBody>
          <a:bodyPr>
            <a:normAutofit lnSpcReduction="10000"/>
          </a:bodyPr>
          <a:lstStyle/>
          <a:p>
            <a:pPr marL="0" indent="0" algn="ctr">
              <a:buNone/>
            </a:pPr>
            <a:r>
              <a:rPr lang="en-CA" b="1" dirty="0"/>
              <a:t>Romans 9-11</a:t>
            </a:r>
            <a:r>
              <a:rPr lang="en-CA" dirty="0"/>
              <a:t>: over 30 quotes or references to the Old Testament</a:t>
            </a:r>
          </a:p>
          <a:p>
            <a:pPr marL="0" indent="0">
              <a:buNone/>
            </a:pPr>
            <a:endParaRPr lang="en-CA" dirty="0"/>
          </a:p>
          <a:p>
            <a:r>
              <a:rPr lang="en-US" baseline="30000" dirty="0"/>
              <a:t>NLT </a:t>
            </a:r>
            <a:r>
              <a:rPr lang="en-US" b="1" dirty="0"/>
              <a:t>2 Peter 1:20 </a:t>
            </a:r>
            <a:r>
              <a:rPr lang="en-US" i="1" dirty="0"/>
              <a:t>Above all, you must understand that no prophecy in Scripture ever came from the prophets themselves </a:t>
            </a:r>
            <a:r>
              <a:rPr lang="en-US" i="1" baseline="30000" dirty="0"/>
              <a:t>21 </a:t>
            </a:r>
            <a:r>
              <a:rPr lang="en-US" i="1" dirty="0"/>
              <a:t>or because they wanted to prophesy. It was the Holy Spirit who moved the prophets to speak from God.</a:t>
            </a:r>
          </a:p>
          <a:p>
            <a:pPr marL="0" indent="0">
              <a:buNone/>
            </a:pPr>
            <a:endParaRPr lang="en-US" i="1" dirty="0"/>
          </a:p>
          <a:p>
            <a:r>
              <a:rPr lang="en-US" baseline="30000" dirty="0"/>
              <a:t>NLT </a:t>
            </a:r>
            <a:r>
              <a:rPr lang="en-US" b="1" dirty="0"/>
              <a:t>Romans 15:4</a:t>
            </a:r>
            <a:r>
              <a:rPr lang="en-US" dirty="0"/>
              <a:t> </a:t>
            </a:r>
            <a:r>
              <a:rPr lang="en-US" i="1" dirty="0"/>
              <a:t>Such things were written in the Scriptures long ago </a:t>
            </a:r>
            <a:r>
              <a:rPr lang="en-US" i="1" u="sng" dirty="0"/>
              <a:t>to teach us</a:t>
            </a:r>
            <a:r>
              <a:rPr lang="en-US" i="1" dirty="0"/>
              <a:t>. They give us hope and encouragement as we wait patiently for God's promises.</a:t>
            </a:r>
            <a:endParaRPr lang="en-CA" dirty="0"/>
          </a:p>
        </p:txBody>
      </p:sp>
    </p:spTree>
    <p:extLst>
      <p:ext uri="{BB962C8B-B14F-4D97-AF65-F5344CB8AC3E}">
        <p14:creationId xmlns:p14="http://schemas.microsoft.com/office/powerpoint/2010/main" val="1666210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C26CC-07FE-9AAF-0277-BD095BA49ACA}"/>
              </a:ext>
            </a:extLst>
          </p:cNvPr>
          <p:cNvSpPr>
            <a:spLocks noGrp="1"/>
          </p:cNvSpPr>
          <p:nvPr>
            <p:ph type="title"/>
          </p:nvPr>
        </p:nvSpPr>
        <p:spPr/>
        <p:txBody>
          <a:bodyPr>
            <a:normAutofit/>
          </a:bodyPr>
          <a:lstStyle/>
          <a:p>
            <a:r>
              <a:rPr lang="en-CA" dirty="0"/>
              <a:t>Why so much about Israel? So we could see ourselves in their failures</a:t>
            </a:r>
          </a:p>
        </p:txBody>
      </p:sp>
      <p:sp>
        <p:nvSpPr>
          <p:cNvPr id="3" name="Content Placeholder 2">
            <a:extLst>
              <a:ext uri="{FF2B5EF4-FFF2-40B4-BE49-F238E27FC236}">
                <a16:creationId xmlns:a16="http://schemas.microsoft.com/office/drawing/2014/main" id="{3784B5B2-7388-0DA5-AADC-417091EE9FF3}"/>
              </a:ext>
            </a:extLst>
          </p:cNvPr>
          <p:cNvSpPr>
            <a:spLocks noGrp="1"/>
          </p:cNvSpPr>
          <p:nvPr>
            <p:ph idx="1"/>
          </p:nvPr>
        </p:nvSpPr>
        <p:spPr>
          <a:xfrm>
            <a:off x="838200" y="1423555"/>
            <a:ext cx="10515600" cy="5069320"/>
          </a:xfrm>
        </p:spPr>
        <p:txBody>
          <a:bodyPr>
            <a:normAutofit fontScale="85000" lnSpcReduction="10000"/>
          </a:bodyPr>
          <a:lstStyle/>
          <a:p>
            <a:endParaRPr lang="en-US" baseline="30000" dirty="0"/>
          </a:p>
          <a:p>
            <a:r>
              <a:rPr lang="en-US" baseline="30000" dirty="0"/>
              <a:t>NLT </a:t>
            </a:r>
            <a:r>
              <a:rPr lang="en-US" b="1" dirty="0"/>
              <a:t>1 Corinthians 10:6</a:t>
            </a:r>
            <a:r>
              <a:rPr lang="en-US" dirty="0"/>
              <a:t> </a:t>
            </a:r>
            <a:r>
              <a:rPr lang="en-US" i="1" dirty="0"/>
              <a:t>These events happened as a </a:t>
            </a:r>
            <a:r>
              <a:rPr lang="en-US" i="1" u="sng" dirty="0"/>
              <a:t>warning to us</a:t>
            </a:r>
            <a:r>
              <a:rPr lang="en-US" i="1" dirty="0"/>
              <a:t>, so that we would not crave evil things as they did</a:t>
            </a:r>
          </a:p>
          <a:p>
            <a:r>
              <a:rPr kumimoji="0" lang="en-US" b="0" i="0" u="none" strike="noStrike" kern="1200" cap="none" spc="0" normalizeH="0" baseline="30000" noProof="0" dirty="0">
                <a:ln>
                  <a:noFill/>
                </a:ln>
                <a:solidFill>
                  <a:prstClr val="black"/>
                </a:solidFill>
                <a:effectLst/>
                <a:uLnTx/>
                <a:uFillTx/>
                <a:latin typeface="Aptos" panose="02110004020202020204"/>
                <a:ea typeface="+mn-ea"/>
                <a:cs typeface="+mn-cs"/>
              </a:rPr>
              <a:t>NLT </a:t>
            </a:r>
            <a:r>
              <a:rPr kumimoji="0" lang="en-US" b="1" i="0" u="none" strike="noStrike" kern="1200" cap="none" spc="0" normalizeH="0" baseline="0" noProof="0" dirty="0">
                <a:ln>
                  <a:noFill/>
                </a:ln>
                <a:solidFill>
                  <a:prstClr val="black"/>
                </a:solidFill>
                <a:effectLst/>
                <a:uLnTx/>
                <a:uFillTx/>
                <a:latin typeface="Aptos" panose="02110004020202020204"/>
                <a:ea typeface="+mn-ea"/>
                <a:cs typeface="+mn-cs"/>
              </a:rPr>
              <a:t>Romans 2:13</a:t>
            </a:r>
            <a:r>
              <a:rPr kumimoji="0" lang="en-US" b="0" i="0" u="none" strike="noStrike" kern="1200" cap="none" spc="0" normalizeH="0" baseline="0" noProof="0" dirty="0">
                <a:ln>
                  <a:noFill/>
                </a:ln>
                <a:solidFill>
                  <a:prstClr val="black"/>
                </a:solidFill>
                <a:effectLst/>
                <a:uLnTx/>
                <a:uFillTx/>
                <a:latin typeface="Aptos" panose="02110004020202020204"/>
                <a:ea typeface="+mn-ea"/>
                <a:cs typeface="+mn-cs"/>
              </a:rPr>
              <a:t> </a:t>
            </a:r>
            <a:r>
              <a:rPr lang="en-US" dirty="0"/>
              <a:t>For it is not merely knowing the law that brings God's approval. Those who obey the law will be declared right in God's sight. </a:t>
            </a:r>
            <a:r>
              <a:rPr lang="en-US" baseline="30000" dirty="0"/>
              <a:t>14</a:t>
            </a:r>
            <a:r>
              <a:rPr lang="en-US" dirty="0"/>
              <a:t> Even when Gentiles, who do not have God's written law, instinctively follow what the law says, they show that in their hearts they know right from wrong. </a:t>
            </a:r>
            <a:r>
              <a:rPr lang="en-US" baseline="30000" dirty="0"/>
              <a:t>15</a:t>
            </a:r>
            <a:r>
              <a:rPr lang="en-US" dirty="0"/>
              <a:t> They demonstrate that God's law is written within them, for their own consciences either accuse them or tell them they are doing what is right. </a:t>
            </a:r>
            <a:endParaRPr lang="en-US" i="1" dirty="0"/>
          </a:p>
          <a:p>
            <a:r>
              <a:rPr lang="en-US" baseline="30000" dirty="0"/>
              <a:t>NIV </a:t>
            </a:r>
            <a:r>
              <a:rPr lang="en-US" b="1" dirty="0"/>
              <a:t>Romans 3:19</a:t>
            </a:r>
            <a:r>
              <a:rPr lang="en-US" dirty="0"/>
              <a:t> </a:t>
            </a:r>
            <a:r>
              <a:rPr lang="en-US" i="1" dirty="0"/>
              <a:t>Now we know that whatever the law says, it says to those who are under the law, </a:t>
            </a:r>
            <a:r>
              <a:rPr lang="en-US" i="1" u="sng" dirty="0"/>
              <a:t>so that every mouth may be silenced and the whole world held accountable to God</a:t>
            </a:r>
            <a:r>
              <a:rPr lang="en-US" i="1" dirty="0"/>
              <a:t>. </a:t>
            </a:r>
            <a:r>
              <a:rPr lang="en-US" i="1" baseline="30000" dirty="0"/>
              <a:t>20</a:t>
            </a:r>
            <a:r>
              <a:rPr lang="en-US" i="1" dirty="0"/>
              <a:t> Therefore no one will be declared righteous in his sight by observing the law; rather, through the law we become conscious of sin. </a:t>
            </a:r>
            <a:r>
              <a:rPr lang="en-US" i="1" baseline="30000" dirty="0"/>
              <a:t>21</a:t>
            </a:r>
            <a:r>
              <a:rPr lang="en-US" i="1" dirty="0"/>
              <a:t> But now a righteousness from God, apart from law, has been made known, to which the Law and the Prophets testify.</a:t>
            </a:r>
            <a:endParaRPr lang="en-CA" dirty="0"/>
          </a:p>
        </p:txBody>
      </p:sp>
    </p:spTree>
    <p:extLst>
      <p:ext uri="{BB962C8B-B14F-4D97-AF65-F5344CB8AC3E}">
        <p14:creationId xmlns:p14="http://schemas.microsoft.com/office/powerpoint/2010/main" val="121765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FAEF0-1818-E482-614E-98922D95B360}"/>
              </a:ext>
            </a:extLst>
          </p:cNvPr>
          <p:cNvSpPr>
            <a:spLocks noGrp="1"/>
          </p:cNvSpPr>
          <p:nvPr>
            <p:ph type="title"/>
          </p:nvPr>
        </p:nvSpPr>
        <p:spPr/>
        <p:txBody>
          <a:bodyPr/>
          <a:lstStyle/>
          <a:p>
            <a:r>
              <a:rPr lang="en-CA" dirty="0"/>
              <a:t>Israel failed to see God’s righteousness, we should be careful not to miss it also</a:t>
            </a:r>
          </a:p>
        </p:txBody>
      </p:sp>
      <p:sp>
        <p:nvSpPr>
          <p:cNvPr id="3" name="Content Placeholder 2">
            <a:extLst>
              <a:ext uri="{FF2B5EF4-FFF2-40B4-BE49-F238E27FC236}">
                <a16:creationId xmlns:a16="http://schemas.microsoft.com/office/drawing/2014/main" id="{B3AD7345-E563-4A9D-C9F4-D8915BA8D28A}"/>
              </a:ext>
            </a:extLst>
          </p:cNvPr>
          <p:cNvSpPr>
            <a:spLocks noGrp="1"/>
          </p:cNvSpPr>
          <p:nvPr>
            <p:ph idx="1"/>
          </p:nvPr>
        </p:nvSpPr>
        <p:spPr>
          <a:xfrm>
            <a:off x="838200" y="1825625"/>
            <a:ext cx="10515600" cy="4667250"/>
          </a:xfrm>
        </p:spPr>
        <p:txBody>
          <a:bodyPr/>
          <a:lstStyle/>
          <a:p>
            <a:r>
              <a:rPr lang="en-US" baseline="30000" dirty="0"/>
              <a:t>NKJ </a:t>
            </a:r>
            <a:r>
              <a:rPr lang="en-US" b="1" dirty="0"/>
              <a:t>Romans 10:3</a:t>
            </a:r>
            <a:r>
              <a:rPr lang="en-US" dirty="0"/>
              <a:t> For they being ignorant of God's righteousness, and seeking to establish their own righteousness, have not submitted to the righteousness of God. </a:t>
            </a:r>
            <a:r>
              <a:rPr lang="en-US" baseline="30000" dirty="0"/>
              <a:t>4</a:t>
            </a:r>
            <a:r>
              <a:rPr lang="en-US" dirty="0"/>
              <a:t> For Christ </a:t>
            </a:r>
            <a:r>
              <a:rPr lang="en-US" i="1" dirty="0"/>
              <a:t>is </a:t>
            </a:r>
            <a:r>
              <a:rPr lang="en-US" dirty="0"/>
              <a:t>the end of the law for righteousness to everyone who believes. </a:t>
            </a:r>
          </a:p>
          <a:p>
            <a:pPr marL="0" indent="0">
              <a:buNone/>
            </a:pPr>
            <a:endParaRPr lang="en-US" b="1" dirty="0"/>
          </a:p>
          <a:p>
            <a:r>
              <a:rPr lang="en-US" baseline="30000" dirty="0"/>
              <a:t>NKJ </a:t>
            </a:r>
            <a:r>
              <a:rPr lang="en-US" b="1" dirty="0"/>
              <a:t>Romans 10:8</a:t>
            </a:r>
            <a:r>
              <a:rPr lang="en-US" dirty="0"/>
              <a:t> But what does it say? "The word is near you, in your mouth and in your heart" (that is, the word of faith which we preach)</a:t>
            </a:r>
            <a:endParaRPr lang="en-CA" dirty="0"/>
          </a:p>
        </p:txBody>
      </p:sp>
    </p:spTree>
    <p:extLst>
      <p:ext uri="{BB962C8B-B14F-4D97-AF65-F5344CB8AC3E}">
        <p14:creationId xmlns:p14="http://schemas.microsoft.com/office/powerpoint/2010/main" val="74193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BD90DE-BC1C-9526-4A7A-5DDE216C14AE}"/>
              </a:ext>
            </a:extLst>
          </p:cNvPr>
          <p:cNvSpPr>
            <a:spLocks noGrp="1"/>
          </p:cNvSpPr>
          <p:nvPr>
            <p:ph type="title"/>
          </p:nvPr>
        </p:nvSpPr>
        <p:spPr/>
        <p:txBody>
          <a:bodyPr/>
          <a:lstStyle/>
          <a:p>
            <a:r>
              <a:rPr lang="en-CA" dirty="0"/>
              <a:t>One message, one way of salvation, no matter who you are – Jew or Greek</a:t>
            </a:r>
          </a:p>
        </p:txBody>
      </p:sp>
      <p:sp>
        <p:nvSpPr>
          <p:cNvPr id="3" name="Content Placeholder 2">
            <a:extLst>
              <a:ext uri="{FF2B5EF4-FFF2-40B4-BE49-F238E27FC236}">
                <a16:creationId xmlns:a16="http://schemas.microsoft.com/office/drawing/2014/main" id="{B9C2256F-B370-9DD5-A61A-ADF687E5D035}"/>
              </a:ext>
            </a:extLst>
          </p:cNvPr>
          <p:cNvSpPr>
            <a:spLocks noGrp="1"/>
          </p:cNvSpPr>
          <p:nvPr>
            <p:ph idx="1"/>
          </p:nvPr>
        </p:nvSpPr>
        <p:spPr/>
        <p:txBody>
          <a:bodyPr/>
          <a:lstStyle/>
          <a:p>
            <a:r>
              <a:rPr lang="en-US" baseline="30000" dirty="0"/>
              <a:t>NKJ </a:t>
            </a:r>
            <a:r>
              <a:rPr lang="en-US" b="1" dirty="0"/>
              <a:t>Romans 10:11</a:t>
            </a:r>
            <a:r>
              <a:rPr lang="en-US" dirty="0"/>
              <a:t> For the Scripture says, "Whoever believes on Him will not be put to shame." </a:t>
            </a:r>
            <a:r>
              <a:rPr lang="en-US" baseline="30000" dirty="0"/>
              <a:t>12</a:t>
            </a:r>
            <a:r>
              <a:rPr lang="en-US" dirty="0"/>
              <a:t> For there is no distinction between Jew and Greek, for the same Lord over all is rich to all who call upon Him. </a:t>
            </a:r>
            <a:r>
              <a:rPr lang="en-US" baseline="30000" dirty="0"/>
              <a:t>13</a:t>
            </a:r>
            <a:r>
              <a:rPr lang="en-US" dirty="0"/>
              <a:t> For "whoever calls on the name of the LORD shall be saved."</a:t>
            </a:r>
            <a:endParaRPr lang="en-CA" dirty="0"/>
          </a:p>
        </p:txBody>
      </p:sp>
    </p:spTree>
    <p:extLst>
      <p:ext uri="{BB962C8B-B14F-4D97-AF65-F5344CB8AC3E}">
        <p14:creationId xmlns:p14="http://schemas.microsoft.com/office/powerpoint/2010/main" val="3240937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D7E52-E24D-A20A-C0F2-B797DDD2D665}"/>
              </a:ext>
            </a:extLst>
          </p:cNvPr>
          <p:cNvSpPr>
            <a:spLocks noGrp="1"/>
          </p:cNvSpPr>
          <p:nvPr>
            <p:ph type="title"/>
          </p:nvPr>
        </p:nvSpPr>
        <p:spPr/>
        <p:txBody>
          <a:bodyPr/>
          <a:lstStyle/>
          <a:p>
            <a:r>
              <a:rPr lang="en-CA" dirty="0"/>
              <a:t>The means of salvation: the word of God (the Gospel – 10:9-15)</a:t>
            </a:r>
          </a:p>
        </p:txBody>
      </p:sp>
      <p:sp>
        <p:nvSpPr>
          <p:cNvPr id="3" name="Content Placeholder 2">
            <a:extLst>
              <a:ext uri="{FF2B5EF4-FFF2-40B4-BE49-F238E27FC236}">
                <a16:creationId xmlns:a16="http://schemas.microsoft.com/office/drawing/2014/main" id="{5B1D9A75-E83E-DFC5-E27A-69A9A9C24C71}"/>
              </a:ext>
            </a:extLst>
          </p:cNvPr>
          <p:cNvSpPr>
            <a:spLocks noGrp="1"/>
          </p:cNvSpPr>
          <p:nvPr>
            <p:ph idx="1"/>
          </p:nvPr>
        </p:nvSpPr>
        <p:spPr/>
        <p:txBody>
          <a:bodyPr/>
          <a:lstStyle/>
          <a:p>
            <a:r>
              <a:rPr lang="en-CA" dirty="0"/>
              <a:t>The preacher sent (10:15)</a:t>
            </a:r>
          </a:p>
          <a:p>
            <a:r>
              <a:rPr lang="en-CA" dirty="0"/>
              <a:t>The preacher preaches the gospel (10:14c)</a:t>
            </a:r>
          </a:p>
          <a:p>
            <a:r>
              <a:rPr lang="en-CA" dirty="0"/>
              <a:t>The individual believes the gospel (10:14b)</a:t>
            </a:r>
          </a:p>
          <a:p>
            <a:r>
              <a:rPr lang="en-CA" dirty="0"/>
              <a:t>The individual calls on the Lord (10:14a, 10:13)</a:t>
            </a:r>
          </a:p>
          <a:p>
            <a:r>
              <a:rPr lang="en-CA" dirty="0"/>
              <a:t>The individual has (is given) faith to believe (10:11)</a:t>
            </a:r>
          </a:p>
          <a:p>
            <a:r>
              <a:rPr lang="en-CA" dirty="0"/>
              <a:t>The individual confesses that Jesus is Lord, and believes with the heart God raised Jesus from the dead (10:9)</a:t>
            </a:r>
          </a:p>
          <a:p>
            <a:r>
              <a:rPr lang="en-CA" dirty="0"/>
              <a:t>Righteousness is imputed, and salvation is granted (10:10)</a:t>
            </a:r>
          </a:p>
        </p:txBody>
      </p:sp>
    </p:spTree>
    <p:extLst>
      <p:ext uri="{BB962C8B-B14F-4D97-AF65-F5344CB8AC3E}">
        <p14:creationId xmlns:p14="http://schemas.microsoft.com/office/powerpoint/2010/main" val="21102525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B51D8-F1CC-E29F-1F21-75C001D1D772}"/>
              </a:ext>
            </a:extLst>
          </p:cNvPr>
          <p:cNvSpPr>
            <a:spLocks noGrp="1"/>
          </p:cNvSpPr>
          <p:nvPr>
            <p:ph type="title"/>
          </p:nvPr>
        </p:nvSpPr>
        <p:spPr>
          <a:xfrm>
            <a:off x="838200" y="365126"/>
            <a:ext cx="10515600" cy="952398"/>
          </a:xfrm>
        </p:spPr>
        <p:txBody>
          <a:bodyPr/>
          <a:lstStyle/>
          <a:p>
            <a:r>
              <a:rPr lang="en-CA" dirty="0"/>
              <a:t>This is the heart of the book of Romans</a:t>
            </a:r>
          </a:p>
        </p:txBody>
      </p:sp>
      <p:sp>
        <p:nvSpPr>
          <p:cNvPr id="3" name="Content Placeholder 2">
            <a:extLst>
              <a:ext uri="{FF2B5EF4-FFF2-40B4-BE49-F238E27FC236}">
                <a16:creationId xmlns:a16="http://schemas.microsoft.com/office/drawing/2014/main" id="{4A6E3ACC-E598-3589-DFC4-0960F1E4D263}"/>
              </a:ext>
            </a:extLst>
          </p:cNvPr>
          <p:cNvSpPr>
            <a:spLocks noGrp="1"/>
          </p:cNvSpPr>
          <p:nvPr>
            <p:ph idx="1"/>
          </p:nvPr>
        </p:nvSpPr>
        <p:spPr>
          <a:xfrm>
            <a:off x="838200" y="1579418"/>
            <a:ext cx="10515600" cy="4831214"/>
          </a:xfrm>
        </p:spPr>
        <p:txBody>
          <a:bodyPr>
            <a:normAutofit fontScale="85000" lnSpcReduction="20000"/>
          </a:bodyPr>
          <a:lstStyle/>
          <a:p>
            <a:r>
              <a:rPr lang="en-CA" b="1" dirty="0"/>
              <a:t>Key verse: Romans 1:16 – The Good News frames the Book</a:t>
            </a:r>
          </a:p>
          <a:p>
            <a:pPr marL="0" indent="0">
              <a:buNone/>
            </a:pPr>
            <a:endParaRPr lang="en-CA" b="1" dirty="0"/>
          </a:p>
          <a:p>
            <a:r>
              <a:rPr lang="en-US" baseline="30000" dirty="0"/>
              <a:t>NKJ </a:t>
            </a:r>
            <a:r>
              <a:rPr lang="en-US" b="1" dirty="0"/>
              <a:t>Romans 1:1</a:t>
            </a:r>
            <a:r>
              <a:rPr lang="en-US" dirty="0"/>
              <a:t> Paul, a bondservant of Jesus Christ, called </a:t>
            </a:r>
            <a:r>
              <a:rPr lang="en-US" i="1" dirty="0"/>
              <a:t>to be </a:t>
            </a:r>
            <a:r>
              <a:rPr lang="en-US" dirty="0"/>
              <a:t>an apostle, separated to the gospel of God </a:t>
            </a:r>
            <a:r>
              <a:rPr lang="en-US" baseline="30000" dirty="0"/>
              <a:t>2</a:t>
            </a:r>
            <a:r>
              <a:rPr lang="en-US" dirty="0"/>
              <a:t> which He promised before through His prophets in the Holy Scriptures, </a:t>
            </a:r>
            <a:r>
              <a:rPr lang="en-US" baseline="30000" dirty="0"/>
              <a:t>3</a:t>
            </a:r>
            <a:r>
              <a:rPr lang="en-US" dirty="0"/>
              <a:t> concerning His Son Jesus Christ our Lord, who was born of the seed of David according to the flesh, </a:t>
            </a:r>
            <a:r>
              <a:rPr lang="en-US" baseline="30000" dirty="0"/>
              <a:t>4</a:t>
            </a:r>
            <a:r>
              <a:rPr lang="en-US" dirty="0"/>
              <a:t> </a:t>
            </a:r>
            <a:r>
              <a:rPr lang="en-US" i="1" dirty="0"/>
              <a:t>and </a:t>
            </a:r>
            <a:r>
              <a:rPr lang="en-US" dirty="0"/>
              <a:t>declared </a:t>
            </a:r>
            <a:r>
              <a:rPr lang="en-US" i="1" dirty="0"/>
              <a:t>to be </a:t>
            </a:r>
            <a:r>
              <a:rPr lang="en-US" dirty="0"/>
              <a:t>the Son of God with power according to the Spirit of holiness, by the resurrection from the dead. </a:t>
            </a:r>
            <a:r>
              <a:rPr lang="en-US" baseline="30000" dirty="0"/>
              <a:t>5</a:t>
            </a:r>
            <a:r>
              <a:rPr lang="en-US" dirty="0"/>
              <a:t> Through Him we have received grace and apostleship </a:t>
            </a:r>
            <a:r>
              <a:rPr lang="en-US" u="sng" dirty="0"/>
              <a:t>for obedience to the faith </a:t>
            </a:r>
            <a:r>
              <a:rPr lang="en-US" dirty="0"/>
              <a:t>among all nations for His name,</a:t>
            </a:r>
          </a:p>
          <a:p>
            <a:pPr marL="0" indent="0">
              <a:buNone/>
            </a:pPr>
            <a:endParaRPr lang="en-CA" i="1" dirty="0"/>
          </a:p>
          <a:p>
            <a:r>
              <a:rPr lang="en-US" baseline="30000" dirty="0"/>
              <a:t>NKJ </a:t>
            </a:r>
            <a:r>
              <a:rPr lang="en-US" b="1" dirty="0"/>
              <a:t>Romans 16:25</a:t>
            </a:r>
            <a:r>
              <a:rPr lang="en-US" dirty="0"/>
              <a:t> Now to Him who is able to establish you according to my gospel and the preaching of Jesus Christ, according to the revelation of the mystery kept secret since the world began </a:t>
            </a:r>
            <a:r>
              <a:rPr lang="en-US" baseline="30000" dirty="0"/>
              <a:t>26</a:t>
            </a:r>
            <a:r>
              <a:rPr lang="en-US" dirty="0"/>
              <a:t> but now has been made manifest, and by the prophetic Scriptures has been made known to all nations, according to the commandment of the everlasting God, for </a:t>
            </a:r>
            <a:r>
              <a:rPr lang="en-US" u="sng" dirty="0"/>
              <a:t>obedience to the faith </a:t>
            </a:r>
            <a:r>
              <a:rPr lang="en-US" dirty="0"/>
              <a:t>--</a:t>
            </a:r>
            <a:endParaRPr lang="en-CA" dirty="0"/>
          </a:p>
        </p:txBody>
      </p:sp>
    </p:spTree>
    <p:extLst>
      <p:ext uri="{BB962C8B-B14F-4D97-AF65-F5344CB8AC3E}">
        <p14:creationId xmlns:p14="http://schemas.microsoft.com/office/powerpoint/2010/main" val="4130642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2D12D-FE60-7983-BF1F-7976E98EB42B}"/>
              </a:ext>
            </a:extLst>
          </p:cNvPr>
          <p:cNvSpPr>
            <a:spLocks noGrp="1"/>
          </p:cNvSpPr>
          <p:nvPr>
            <p:ph type="title"/>
          </p:nvPr>
        </p:nvSpPr>
        <p:spPr/>
        <p:txBody>
          <a:bodyPr/>
          <a:lstStyle/>
          <a:p>
            <a:r>
              <a:rPr lang="en-CA" dirty="0"/>
              <a:t>The word is the catalyst to salvation </a:t>
            </a:r>
            <a:br>
              <a:rPr lang="en-CA" dirty="0"/>
            </a:br>
            <a:r>
              <a:rPr lang="en-CA" dirty="0"/>
              <a:t>(Rom. 10:17)</a:t>
            </a:r>
          </a:p>
        </p:txBody>
      </p:sp>
      <p:sp>
        <p:nvSpPr>
          <p:cNvPr id="3" name="Content Placeholder 2">
            <a:extLst>
              <a:ext uri="{FF2B5EF4-FFF2-40B4-BE49-F238E27FC236}">
                <a16:creationId xmlns:a16="http://schemas.microsoft.com/office/drawing/2014/main" id="{31DA421D-FF43-B843-1720-F899D82BCC61}"/>
              </a:ext>
            </a:extLst>
          </p:cNvPr>
          <p:cNvSpPr>
            <a:spLocks noGrp="1"/>
          </p:cNvSpPr>
          <p:nvPr>
            <p:ph idx="1"/>
          </p:nvPr>
        </p:nvSpPr>
        <p:spPr>
          <a:xfrm>
            <a:off x="838200" y="1825624"/>
            <a:ext cx="10515600" cy="4667251"/>
          </a:xfrm>
        </p:spPr>
        <p:txBody>
          <a:bodyPr>
            <a:normAutofit fontScale="92500" lnSpcReduction="10000"/>
          </a:bodyPr>
          <a:lstStyle/>
          <a:p>
            <a:r>
              <a:rPr lang="en-US" baseline="30000" dirty="0"/>
              <a:t>NKJ </a:t>
            </a:r>
            <a:r>
              <a:rPr lang="en-US" b="1" dirty="0"/>
              <a:t>Ephesians 2:4 </a:t>
            </a:r>
            <a:r>
              <a:rPr lang="en-US" dirty="0"/>
              <a:t>But God, who is rich in mercy, because of His great love with which He loved us, </a:t>
            </a:r>
            <a:r>
              <a:rPr lang="en-US" baseline="30000" dirty="0"/>
              <a:t>5 </a:t>
            </a:r>
            <a:r>
              <a:rPr lang="en-US" dirty="0"/>
              <a:t>even when we were dead in trespasses, made us alive together with Christ (by grace you have been saved) </a:t>
            </a:r>
          </a:p>
          <a:p>
            <a:pPr marL="0" indent="0">
              <a:buNone/>
            </a:pPr>
            <a:endParaRPr lang="en-US" dirty="0"/>
          </a:p>
          <a:p>
            <a:r>
              <a:rPr lang="en-US" baseline="30000" dirty="0"/>
              <a:t>NKJ </a:t>
            </a:r>
            <a:r>
              <a:rPr lang="en-US" b="1" dirty="0"/>
              <a:t>James 1:18</a:t>
            </a:r>
            <a:r>
              <a:rPr lang="en-US" dirty="0"/>
              <a:t> Of His own will He brought us forth by the word of truth, that we might be a kind of firstfruits of His creatures.</a:t>
            </a:r>
          </a:p>
          <a:p>
            <a:endParaRPr lang="en-CA" dirty="0"/>
          </a:p>
          <a:p>
            <a:r>
              <a:rPr lang="en-US" baseline="30000" dirty="0"/>
              <a:t>NKJ </a:t>
            </a:r>
            <a:r>
              <a:rPr lang="en-US" b="1" dirty="0"/>
              <a:t>1 Peter 1:22</a:t>
            </a:r>
            <a:r>
              <a:rPr lang="en-US" dirty="0"/>
              <a:t> Since you have purified your souls in obeying the truth through the Spirit in sincere love of the brethren, love one another fervently with a pure heart, </a:t>
            </a:r>
            <a:r>
              <a:rPr lang="en-US" baseline="30000" dirty="0"/>
              <a:t>23</a:t>
            </a:r>
            <a:r>
              <a:rPr lang="en-US" dirty="0"/>
              <a:t> having been born again, not of corruptible seed but incorruptible, through the word of God which lives and abides forever,</a:t>
            </a:r>
            <a:endParaRPr lang="en-CA" dirty="0"/>
          </a:p>
        </p:txBody>
      </p:sp>
    </p:spTree>
    <p:extLst>
      <p:ext uri="{BB962C8B-B14F-4D97-AF65-F5344CB8AC3E}">
        <p14:creationId xmlns:p14="http://schemas.microsoft.com/office/powerpoint/2010/main" val="13412050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3029</TotalTime>
  <Words>1503</Words>
  <Application>Microsoft Office PowerPoint</Application>
  <PresentationFormat>Widescreen</PresentationFormat>
  <Paragraphs>58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The power of the Word to save</vt:lpstr>
      <vt:lpstr>The power of the Word of God</vt:lpstr>
      <vt:lpstr>The power of the Word of God</vt:lpstr>
      <vt:lpstr>Why so much about Israel? So we could see ourselves in their failures</vt:lpstr>
      <vt:lpstr>Israel failed to see God’s righteousness, we should be careful not to miss it also</vt:lpstr>
      <vt:lpstr>One message, one way of salvation, no matter who you are – Jew or Greek</vt:lpstr>
      <vt:lpstr>The means of salvation: the word of God (the Gospel – 10:9-15)</vt:lpstr>
      <vt:lpstr>This is the heart of the book of Romans</vt:lpstr>
      <vt:lpstr>The word is the catalyst to salvation  (Rom. 10:17)</vt:lpstr>
      <vt:lpstr>God’s grace opens the mind to respond to the truth</vt:lpstr>
      <vt:lpstr>Holy Spirit of truth gives the power to believe</vt:lpstr>
      <vt:lpstr>God does His part; we need to do ours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Stanley</dc:creator>
  <cp:lastModifiedBy>Michael Stanley</cp:lastModifiedBy>
  <cp:revision>5</cp:revision>
  <dcterms:created xsi:type="dcterms:W3CDTF">2026-05-21T14:54:50Z</dcterms:created>
  <dcterms:modified xsi:type="dcterms:W3CDTF">2026-05-23T17:24:23Z</dcterms:modified>
</cp:coreProperties>
</file>