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59" r:id="rId6"/>
    <p:sldId id="261" r:id="rId7"/>
    <p:sldId id="263" r:id="rId8"/>
    <p:sldId id="262" r:id="rId9"/>
    <p:sldId id="264" r:id="rId10"/>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70" d="100"/>
          <a:sy n="70" d="100"/>
        </p:scale>
        <p:origin x="341"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7CB27-F0B3-6B58-08EE-9306197C00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2958A25-B24C-FD88-3CE4-F0DC90E2CC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059FFAB8-A7B3-B8E6-0CD5-E788D291DEF2}"/>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5" name="Footer Placeholder 4">
            <a:extLst>
              <a:ext uri="{FF2B5EF4-FFF2-40B4-BE49-F238E27FC236}">
                <a16:creationId xmlns:a16="http://schemas.microsoft.com/office/drawing/2014/main" id="{D22D7CC1-C8CD-6A7F-20B2-F7E1BCA00DC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99F3F55F-393E-874D-0898-6242675D16F7}"/>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3130236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18995-2BFC-60A7-5F3B-365F0365A30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6E3629B6-EF45-6FE3-30F3-E929D44BB3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1F181B7A-1EF4-D654-0C7D-529B7D241E93}"/>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5" name="Footer Placeholder 4">
            <a:extLst>
              <a:ext uri="{FF2B5EF4-FFF2-40B4-BE49-F238E27FC236}">
                <a16:creationId xmlns:a16="http://schemas.microsoft.com/office/drawing/2014/main" id="{7D86DA80-61AC-D6E1-42A8-31B733879D6C}"/>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38FDD26-754E-34A3-00E1-19701E2B04EF}"/>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2786128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4EEA3D-0C56-C2D7-65FE-512FD238CA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265F090-9D51-9E42-4376-9CB59A94DB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23A323C-AD8E-9D6A-B261-9D4F8F298182}"/>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5" name="Footer Placeholder 4">
            <a:extLst>
              <a:ext uri="{FF2B5EF4-FFF2-40B4-BE49-F238E27FC236}">
                <a16:creationId xmlns:a16="http://schemas.microsoft.com/office/drawing/2014/main" id="{F15696D8-9E59-AC81-CDFB-2F66CDB435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6DE26144-6E74-31AC-936A-CE4685145691}"/>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22659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B1DA6D-E7EC-6A1B-F07E-9258A94D5B4D}"/>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A68AF335-E572-28C5-86A6-EFEBC0F619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4FE31608-6600-28A3-B51A-B72DB3406F28}"/>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5" name="Footer Placeholder 4">
            <a:extLst>
              <a:ext uri="{FF2B5EF4-FFF2-40B4-BE49-F238E27FC236}">
                <a16:creationId xmlns:a16="http://schemas.microsoft.com/office/drawing/2014/main" id="{AFFBAA49-1226-FA23-D363-9A0AE721B142}"/>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BF0C14E-F500-A449-FA8B-23EA56769619}"/>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372028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CF220-FB12-7B95-5F4E-8395B67C1B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23805FBE-2573-2D4F-2D81-CBF5AEE5727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EB4869C-3777-6C09-A50E-50A68A2E1159}"/>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5" name="Footer Placeholder 4">
            <a:extLst>
              <a:ext uri="{FF2B5EF4-FFF2-40B4-BE49-F238E27FC236}">
                <a16:creationId xmlns:a16="http://schemas.microsoft.com/office/drawing/2014/main" id="{7BF7250D-6B28-7269-0493-E7588B3B6E9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232BEB9-51B0-32A7-87AD-38EAAA57DE5A}"/>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1917473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A3FEB-3314-07C5-3C1C-E592DA4DE82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51C88E9-B52B-9718-6E1A-6B96B645B8A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16F77BD-8E6F-EEE6-36B5-3DB9F0B3781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305FED59-A21D-2A86-EDB2-2C18CA6F7427}"/>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6" name="Footer Placeholder 5">
            <a:extLst>
              <a:ext uri="{FF2B5EF4-FFF2-40B4-BE49-F238E27FC236}">
                <a16:creationId xmlns:a16="http://schemas.microsoft.com/office/drawing/2014/main" id="{C8B39740-C637-E900-FA35-39DA634498F9}"/>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7BF618CE-E140-59CB-D425-D810EA2AC91E}"/>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941557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C3CA9-FE58-4F53-BB09-0ADF9C9D2570}"/>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BFCC647-C518-EB1E-04B4-5AEF0B36992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7E214EE-133B-826F-13A8-A408D2CD08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55D0FC25-FAE0-628D-FB77-DD70ACF351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7AA6A8-AB07-3116-AA53-DE51166CCC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26B842EC-0E5A-50D8-AE71-D5BE947A7EB2}"/>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8" name="Footer Placeholder 7">
            <a:extLst>
              <a:ext uri="{FF2B5EF4-FFF2-40B4-BE49-F238E27FC236}">
                <a16:creationId xmlns:a16="http://schemas.microsoft.com/office/drawing/2014/main" id="{F720B002-B7B4-DE37-2F27-47C4E15EEA1E}"/>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1F60102A-8BD4-84D1-0DBA-35CF0BDAA865}"/>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732459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F0C9C-CCC9-D92C-2C5C-E37833265F24}"/>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D50A3890-A4CD-2EFD-9897-4C1BCC30FEEF}"/>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4" name="Footer Placeholder 3">
            <a:extLst>
              <a:ext uri="{FF2B5EF4-FFF2-40B4-BE49-F238E27FC236}">
                <a16:creationId xmlns:a16="http://schemas.microsoft.com/office/drawing/2014/main" id="{6CF9CC29-1A83-F7BB-E986-F2D794B5F196}"/>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521CF9AA-C439-3D4F-0442-6A2A42C9D937}"/>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3528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C5D768-4F28-43B0-EE13-3B2E13A17FBD}"/>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3" name="Footer Placeholder 2">
            <a:extLst>
              <a:ext uri="{FF2B5EF4-FFF2-40B4-BE49-F238E27FC236}">
                <a16:creationId xmlns:a16="http://schemas.microsoft.com/office/drawing/2014/main" id="{6C685628-254C-4905-A7A1-28C679C5B0D0}"/>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6AE201D5-C4E5-18FF-E7EB-1530B53FFDD3}"/>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2334639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B00FB-AF5F-29CB-9EF8-4C9530E911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74F8E1B9-8F34-DA3D-4096-C92A811B6A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3673254-80AD-8FA0-40A1-C07DB0619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79C9D8-E412-25CE-9521-896AD3A6B200}"/>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6" name="Footer Placeholder 5">
            <a:extLst>
              <a:ext uri="{FF2B5EF4-FFF2-40B4-BE49-F238E27FC236}">
                <a16:creationId xmlns:a16="http://schemas.microsoft.com/office/drawing/2014/main" id="{AC50AC3B-CFC5-DD3E-5E91-B3D4C751E0E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6EB5586A-534A-2169-681C-231E303E3422}"/>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2599079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43F13-0657-6B85-D463-69767658BA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1FB2352-0160-A9FA-41C7-BFF984CE18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DE020B3A-33BF-8488-0DED-23661DC9FF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985CBA-60A1-CD23-9C6A-017757BD1ACE}"/>
              </a:ext>
            </a:extLst>
          </p:cNvPr>
          <p:cNvSpPr>
            <a:spLocks noGrp="1"/>
          </p:cNvSpPr>
          <p:nvPr>
            <p:ph type="dt" sz="half" idx="10"/>
          </p:nvPr>
        </p:nvSpPr>
        <p:spPr/>
        <p:txBody>
          <a:bodyPr/>
          <a:lstStyle/>
          <a:p>
            <a:fld id="{1367C0BF-45F0-4AE0-8467-257B3D23B187}" type="datetimeFigureOut">
              <a:rPr lang="en-CA" smtClean="0"/>
              <a:t>2026-04-04</a:t>
            </a:fld>
            <a:endParaRPr lang="en-CA"/>
          </a:p>
        </p:txBody>
      </p:sp>
      <p:sp>
        <p:nvSpPr>
          <p:cNvPr id="6" name="Footer Placeholder 5">
            <a:extLst>
              <a:ext uri="{FF2B5EF4-FFF2-40B4-BE49-F238E27FC236}">
                <a16:creationId xmlns:a16="http://schemas.microsoft.com/office/drawing/2014/main" id="{C208A67D-5078-2392-3927-9CF9E5FB3226}"/>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2F60B096-47F9-4D01-7806-C4E73831BD7D}"/>
              </a:ext>
            </a:extLst>
          </p:cNvPr>
          <p:cNvSpPr>
            <a:spLocks noGrp="1"/>
          </p:cNvSpPr>
          <p:nvPr>
            <p:ph type="sldNum" sz="quarter" idx="12"/>
          </p:nvPr>
        </p:nvSpPr>
        <p:spPr/>
        <p:txBody>
          <a:bodyPr/>
          <a:lstStyle/>
          <a:p>
            <a:fld id="{E8AD2B09-D06F-4252-A42E-12A9223422A6}" type="slidenum">
              <a:rPr lang="en-CA" smtClean="0"/>
              <a:t>‹#›</a:t>
            </a:fld>
            <a:endParaRPr lang="en-CA"/>
          </a:p>
        </p:txBody>
      </p:sp>
    </p:spTree>
    <p:extLst>
      <p:ext uri="{BB962C8B-B14F-4D97-AF65-F5344CB8AC3E}">
        <p14:creationId xmlns:p14="http://schemas.microsoft.com/office/powerpoint/2010/main" val="3557171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19EAC0-CF61-E350-3DA4-25FA5C0F11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ECC68B49-8DD5-60D3-4E59-B4A5F9449A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86E4381-F138-230E-A368-A16AC97B809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367C0BF-45F0-4AE0-8467-257B3D23B187}" type="datetimeFigureOut">
              <a:rPr lang="en-CA" smtClean="0"/>
              <a:t>2026-04-04</a:t>
            </a:fld>
            <a:endParaRPr lang="en-CA"/>
          </a:p>
        </p:txBody>
      </p:sp>
      <p:sp>
        <p:nvSpPr>
          <p:cNvPr id="5" name="Footer Placeholder 4">
            <a:extLst>
              <a:ext uri="{FF2B5EF4-FFF2-40B4-BE49-F238E27FC236}">
                <a16:creationId xmlns:a16="http://schemas.microsoft.com/office/drawing/2014/main" id="{148F711E-92C5-3CB3-7F6E-7E406C88E04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CA"/>
          </a:p>
        </p:txBody>
      </p:sp>
      <p:sp>
        <p:nvSpPr>
          <p:cNvPr id="6" name="Slide Number Placeholder 5">
            <a:extLst>
              <a:ext uri="{FF2B5EF4-FFF2-40B4-BE49-F238E27FC236}">
                <a16:creationId xmlns:a16="http://schemas.microsoft.com/office/drawing/2014/main" id="{6AD41B15-F9DC-E5A0-6068-9F7DA2E7F9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8AD2B09-D06F-4252-A42E-12A9223422A6}" type="slidenum">
              <a:rPr lang="en-CA" smtClean="0"/>
              <a:t>‹#›</a:t>
            </a:fld>
            <a:endParaRPr lang="en-CA"/>
          </a:p>
        </p:txBody>
      </p:sp>
    </p:spTree>
    <p:extLst>
      <p:ext uri="{BB962C8B-B14F-4D97-AF65-F5344CB8AC3E}">
        <p14:creationId xmlns:p14="http://schemas.microsoft.com/office/powerpoint/2010/main" val="40894334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581D5-7353-0820-74ED-E1814C517964}"/>
              </a:ext>
            </a:extLst>
          </p:cNvPr>
          <p:cNvSpPr>
            <a:spLocks noGrp="1"/>
          </p:cNvSpPr>
          <p:nvPr>
            <p:ph type="ctrTitle"/>
          </p:nvPr>
        </p:nvSpPr>
        <p:spPr/>
        <p:txBody>
          <a:bodyPr/>
          <a:lstStyle/>
          <a:p>
            <a:r>
              <a:rPr lang="en-CA" b="1" dirty="0">
                <a:solidFill>
                  <a:schemeClr val="bg1"/>
                </a:solidFill>
              </a:rPr>
              <a:t>Liberation Day</a:t>
            </a:r>
          </a:p>
        </p:txBody>
      </p:sp>
      <p:sp>
        <p:nvSpPr>
          <p:cNvPr id="3" name="Subtitle 2">
            <a:extLst>
              <a:ext uri="{FF2B5EF4-FFF2-40B4-BE49-F238E27FC236}">
                <a16:creationId xmlns:a16="http://schemas.microsoft.com/office/drawing/2014/main" id="{A40D658E-9F71-2187-0D2D-41DF29E60AC7}"/>
              </a:ext>
            </a:extLst>
          </p:cNvPr>
          <p:cNvSpPr>
            <a:spLocks noGrp="1"/>
          </p:cNvSpPr>
          <p:nvPr>
            <p:ph type="subTitle" idx="1"/>
          </p:nvPr>
        </p:nvSpPr>
        <p:spPr>
          <a:xfrm>
            <a:off x="1524000" y="3602038"/>
            <a:ext cx="9144000" cy="2483076"/>
          </a:xfrm>
          <a:effectLst>
            <a:outerShdw blurRad="50800" dist="38100" dir="10800000" algn="r" rotWithShape="0">
              <a:prstClr val="black">
                <a:alpha val="40000"/>
              </a:prstClr>
            </a:outerShdw>
          </a:effectLst>
        </p:spPr>
        <p:txBody>
          <a:bodyPr>
            <a:noAutofit/>
          </a:bodyPr>
          <a:lstStyle/>
          <a:p>
            <a:r>
              <a:rPr lang="en-CA" sz="4000" b="1" dirty="0">
                <a:solidFill>
                  <a:schemeClr val="bg1"/>
                </a:solidFill>
              </a:rPr>
              <a:t>Glory Restored</a:t>
            </a:r>
          </a:p>
          <a:p>
            <a:endParaRPr lang="en-CA" sz="4000" b="1" dirty="0">
              <a:solidFill>
                <a:schemeClr val="bg1"/>
              </a:solidFill>
            </a:endParaRPr>
          </a:p>
          <a:p>
            <a:r>
              <a:rPr lang="en-CA" sz="4000" b="1" dirty="0">
                <a:solidFill>
                  <a:schemeClr val="bg1"/>
                </a:solidFill>
              </a:rPr>
              <a:t>Romans 8</a:t>
            </a:r>
          </a:p>
        </p:txBody>
      </p:sp>
    </p:spTree>
    <p:extLst>
      <p:ext uri="{BB962C8B-B14F-4D97-AF65-F5344CB8AC3E}">
        <p14:creationId xmlns:p14="http://schemas.microsoft.com/office/powerpoint/2010/main" val="5606900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98F5-438C-EE12-138B-B15150322FC8}"/>
              </a:ext>
            </a:extLst>
          </p:cNvPr>
          <p:cNvSpPr>
            <a:spLocks noGrp="1"/>
          </p:cNvSpPr>
          <p:nvPr>
            <p:ph type="title"/>
          </p:nvPr>
        </p:nvSpPr>
        <p:spPr/>
        <p:txBody>
          <a:bodyPr/>
          <a:lstStyle/>
          <a:p>
            <a:r>
              <a:rPr lang="en-CA" dirty="0">
                <a:solidFill>
                  <a:schemeClr val="bg1"/>
                </a:solidFill>
              </a:rPr>
              <a:t>#1 Liberation from Fear of Death: </a:t>
            </a:r>
            <a:br>
              <a:rPr lang="en-CA" dirty="0">
                <a:solidFill>
                  <a:schemeClr val="bg1"/>
                </a:solidFill>
              </a:rPr>
            </a:br>
            <a:r>
              <a:rPr lang="en-CA" dirty="0">
                <a:solidFill>
                  <a:schemeClr val="bg1"/>
                </a:solidFill>
              </a:rPr>
              <a:t>We will never die</a:t>
            </a:r>
          </a:p>
        </p:txBody>
      </p:sp>
      <p:sp>
        <p:nvSpPr>
          <p:cNvPr id="3" name="Content Placeholder 2">
            <a:extLst>
              <a:ext uri="{FF2B5EF4-FFF2-40B4-BE49-F238E27FC236}">
                <a16:creationId xmlns:a16="http://schemas.microsoft.com/office/drawing/2014/main" id="{0D01322D-BAC0-C18E-674C-0A783F2F8043}"/>
              </a:ext>
            </a:extLst>
          </p:cNvPr>
          <p:cNvSpPr>
            <a:spLocks noGrp="1"/>
          </p:cNvSpPr>
          <p:nvPr>
            <p:ph idx="1"/>
          </p:nvPr>
        </p:nvSpPr>
        <p:spPr>
          <a:xfrm>
            <a:off x="838200" y="1825625"/>
            <a:ext cx="10515600" cy="4847318"/>
          </a:xfrm>
          <a:ln>
            <a:noFill/>
          </a:ln>
        </p:spPr>
        <p:txBody>
          <a:bodyPr>
            <a:normAutofit lnSpcReduction="10000"/>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800" b="0" i="0" u="none" strike="noStrike" kern="1200" cap="none" spc="0" normalizeH="0" baseline="30000" noProof="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uLnTx/>
                <a:uFillTx/>
                <a:ea typeface="+mn-ea"/>
                <a:cs typeface="+mn-cs"/>
              </a:rPr>
              <a:t>NKJ </a:t>
            </a:r>
            <a:r>
              <a:rPr kumimoji="0" lang="en-US" sz="2800" b="1" i="0" u="none" strike="noStrike" kern="1200" cap="none" spc="0" normalizeH="0" baseline="0" noProof="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uLnTx/>
                <a:uFillTx/>
                <a:ea typeface="+mn-ea"/>
                <a:cs typeface="+mn-cs"/>
              </a:rPr>
              <a:t>Revelation 1:18 </a:t>
            </a:r>
            <a:r>
              <a:rPr kumimoji="0" lang="en-US" sz="2800" b="0" i="0" u="none" strike="noStrike" kern="1200" cap="none" spc="0" normalizeH="0" baseline="0" noProof="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uLnTx/>
                <a:uFillTx/>
                <a:ea typeface="+mn-ea"/>
                <a:cs typeface="+mn-cs"/>
              </a:rPr>
              <a:t>"I </a:t>
            </a:r>
            <a:r>
              <a:rPr kumimoji="0" lang="en-US" sz="2800" b="0" i="1" u="none" strike="noStrike" kern="1200" cap="none" spc="0" normalizeH="0" baseline="0" noProof="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uLnTx/>
                <a:uFillTx/>
                <a:ea typeface="+mn-ea"/>
                <a:cs typeface="+mn-cs"/>
              </a:rPr>
              <a:t>am </a:t>
            </a:r>
            <a:r>
              <a:rPr kumimoji="0" lang="en-US" sz="2800" b="0" i="0" u="none" strike="noStrike" kern="1200" cap="none" spc="0" normalizeH="0" baseline="0" noProof="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uLnTx/>
                <a:uFillTx/>
                <a:ea typeface="+mn-ea"/>
                <a:cs typeface="+mn-cs"/>
              </a:rPr>
              <a:t>He who lives, and was dead, and behold, I am alive forevermore. Amen. And I have the keys of Hades and of Death.</a:t>
            </a:r>
            <a:endParaRPr lang="en-US" sz="2800" b="1"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endParaRPr>
          </a:p>
          <a:p>
            <a:pPr algn="l"/>
            <a:r>
              <a:rPr lang="en-US" sz="2800" b="1"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rPr>
              <a:t>TRUTH</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rPr>
              <a:t>: </a:t>
            </a:r>
            <a:r>
              <a:rPr lang="en-US" sz="280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rPr>
              <a:t>NLT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rPr>
              <a:t>Romans 8:11</a:t>
            </a:r>
            <a:r>
              <a:rPr lang="en-US" sz="280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rPr>
              <a:t> The Spirit of God, who raised Jesus from the dead, lives in you. And just as He raised Christ from the dead, He will give life to your mortal body by this same Spirit living within you.</a:t>
            </a:r>
          </a:p>
          <a:p>
            <a:pPr algn="l"/>
            <a:r>
              <a:rPr lang="en-US" sz="2800" b="1"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rPr>
              <a:t>WHY</a:t>
            </a:r>
            <a:r>
              <a:rPr lang="en-US" sz="2800" b="1"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t>
            </a:r>
            <a:r>
              <a:rPr lang="en-US" sz="280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NIV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Hebrews 2:14</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Since the children have flesh and blood, He too shared in their humanity so that by His death He might destroy him who holds the power of death-- that is, the devil--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15</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and free those who all their lives were held in slavery by their fear of death.</a:t>
            </a:r>
            <a:endPar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044368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06D3E-2A08-8AEE-B018-231CB48AB6C6}"/>
              </a:ext>
            </a:extLst>
          </p:cNvPr>
          <p:cNvSpPr>
            <a:spLocks noGrp="1"/>
          </p:cNvSpPr>
          <p:nvPr>
            <p:ph type="title"/>
          </p:nvPr>
        </p:nvSpPr>
        <p:spPr>
          <a:blipFill dpi="0" rotWithShape="1">
            <a:blip r:embed="rId2">
              <a:alphaModFix amt="16000"/>
            </a:blip>
            <a:srcRect/>
            <a:stretch>
              <a:fillRect/>
            </a:stretch>
          </a:blipFill>
        </p:spPr>
        <p:txBody>
          <a:bodyPr/>
          <a:lstStyle/>
          <a:p>
            <a:r>
              <a:rPr lang="en-CA" dirty="0">
                <a:solidFill>
                  <a:schemeClr val="bg1"/>
                </a:solidFill>
              </a:rPr>
              <a:t>Liberation from death:</a:t>
            </a:r>
            <a:br>
              <a:rPr lang="en-CA" dirty="0">
                <a:solidFill>
                  <a:schemeClr val="bg1"/>
                </a:solidFill>
              </a:rPr>
            </a:br>
            <a:r>
              <a:rPr lang="en-CA" dirty="0">
                <a:solidFill>
                  <a:schemeClr val="bg1"/>
                </a:solidFill>
              </a:rPr>
              <a:t>We will receive New Bodies</a:t>
            </a:r>
          </a:p>
        </p:txBody>
      </p:sp>
      <p:sp>
        <p:nvSpPr>
          <p:cNvPr id="3" name="Content Placeholder 2">
            <a:extLst>
              <a:ext uri="{FF2B5EF4-FFF2-40B4-BE49-F238E27FC236}">
                <a16:creationId xmlns:a16="http://schemas.microsoft.com/office/drawing/2014/main" id="{397E80FA-EB22-BFA1-D44C-89EE1E64EB11}"/>
              </a:ext>
            </a:extLst>
          </p:cNvPr>
          <p:cNvSpPr>
            <a:spLocks noGrp="1"/>
          </p:cNvSpPr>
          <p:nvPr>
            <p:ph idx="1"/>
          </p:nvPr>
        </p:nvSpPr>
        <p:spPr>
          <a:xfrm>
            <a:off x="838200" y="1981200"/>
            <a:ext cx="10515600" cy="4648199"/>
          </a:xfrm>
          <a:noFill/>
          <a:ln>
            <a:noFill/>
          </a:ln>
        </p:spPr>
        <p:txBody>
          <a:bodyPr>
            <a:normAutofit/>
          </a:bodyPr>
          <a:lstStyle/>
          <a:p>
            <a:pPr algn="l"/>
            <a:r>
              <a:rPr lang="en-US" sz="2800" b="1"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HOW:</a:t>
            </a:r>
            <a:r>
              <a:rPr lang="en-US" sz="2800" i="0"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NIV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Philippians 3:20</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But our citizenship is in heaven. And we eagerly await a Savior from there, the Lord Jesus Christ,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21</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who, by the power that enables Him to bring everything under His control, will transform our lowly bodies so that they will be like His glorious</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body.</a:t>
            </a:r>
          </a:p>
          <a:p>
            <a:pPr algn="l"/>
            <a:r>
              <a:rPr lang="en-US" sz="2800" b="1"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WHAT:</a:t>
            </a:r>
            <a:r>
              <a:rPr lang="en-US" sz="2800" i="0"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1 Corinthians 15:41-50</a:t>
            </a:r>
            <a:endParaRPr lang="en-CA"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endParaRPr>
          </a:p>
          <a:p>
            <a:pPr marL="0" indent="0" algn="l">
              <a:buNone/>
            </a:pPr>
            <a:endParaRPr lang="en-CA"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a:p>
            <a:pPr algn="l"/>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NKJ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 John 3:2</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Beloved, now we are children of God; and it has not yet been revealed what we shall be, but we know that when He is revealed, </a:t>
            </a:r>
            <a:r>
              <a:rPr lang="en-US" sz="2800" b="0"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we shall be like Him</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for we shall see Him as He is.</a:t>
            </a:r>
            <a:endPar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p:txBody>
      </p:sp>
    </p:spTree>
    <p:extLst>
      <p:ext uri="{BB962C8B-B14F-4D97-AF65-F5344CB8AC3E}">
        <p14:creationId xmlns:p14="http://schemas.microsoft.com/office/powerpoint/2010/main" val="2877160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58147-1D50-EBD8-E098-477100BB013C}"/>
              </a:ext>
            </a:extLst>
          </p:cNvPr>
          <p:cNvSpPr>
            <a:spLocks noGrp="1"/>
          </p:cNvSpPr>
          <p:nvPr>
            <p:ph type="title"/>
          </p:nvPr>
        </p:nvSpPr>
        <p:spPr>
          <a:xfrm>
            <a:off x="631371" y="365125"/>
            <a:ext cx="10722429" cy="1325563"/>
          </a:xfrm>
        </p:spPr>
        <p:txBody>
          <a:bodyPr>
            <a:normAutofit/>
          </a:bodyPr>
          <a:lstStyle/>
          <a:p>
            <a:r>
              <a:rPr kumimoji="0" lang="en-CA" b="0" i="0" u="none" strike="noStrike" kern="1200" cap="none" spc="0" normalizeH="0" baseline="0" noProof="0" dirty="0">
                <a:ln>
                  <a:noFill/>
                </a:ln>
                <a:solidFill>
                  <a:schemeClr val="bg1"/>
                </a:solidFill>
                <a:effectLst/>
                <a:uLnTx/>
                <a:uFillTx/>
                <a:latin typeface="Aptos Display" panose="02110004020202020204"/>
                <a:ea typeface="+mj-ea"/>
                <a:cs typeface="+mj-cs"/>
              </a:rPr>
              <a:t>Liberation from death: Teaching of Romans</a:t>
            </a:r>
            <a:br>
              <a:rPr kumimoji="0" lang="en-CA" b="0" i="0" u="none" strike="noStrike" kern="1200" cap="none" spc="0" normalizeH="0" baseline="0" noProof="0" dirty="0">
                <a:ln>
                  <a:noFill/>
                </a:ln>
                <a:solidFill>
                  <a:schemeClr val="bg1"/>
                </a:solidFill>
                <a:effectLst/>
                <a:uLnTx/>
                <a:uFillTx/>
                <a:latin typeface="Aptos Display" panose="02110004020202020204"/>
                <a:ea typeface="+mj-ea"/>
                <a:cs typeface="+mj-cs"/>
              </a:rPr>
            </a:br>
            <a:r>
              <a:rPr kumimoji="0" lang="en-CA" b="0" i="0" u="none" strike="noStrike" kern="1200" cap="none" spc="0" normalizeH="0" baseline="0" noProof="0" dirty="0">
                <a:ln>
                  <a:noFill/>
                </a:ln>
                <a:solidFill>
                  <a:schemeClr val="bg1"/>
                </a:solidFill>
                <a:effectLst/>
                <a:uLnTx/>
                <a:uFillTx/>
                <a:latin typeface="Aptos Display" panose="02110004020202020204"/>
                <a:ea typeface="+mj-ea"/>
                <a:cs typeface="+mj-cs"/>
              </a:rPr>
              <a:t>Glory Restored</a:t>
            </a:r>
            <a:endParaRPr lang="en-CA" dirty="0">
              <a:solidFill>
                <a:schemeClr val="bg1"/>
              </a:solidFill>
            </a:endParaRPr>
          </a:p>
        </p:txBody>
      </p:sp>
      <p:sp>
        <p:nvSpPr>
          <p:cNvPr id="3" name="Content Placeholder 2">
            <a:extLst>
              <a:ext uri="{FF2B5EF4-FFF2-40B4-BE49-F238E27FC236}">
                <a16:creationId xmlns:a16="http://schemas.microsoft.com/office/drawing/2014/main" id="{BEF9CBD0-6452-3428-2BFD-C8272245ACEA}"/>
              </a:ext>
            </a:extLst>
          </p:cNvPr>
          <p:cNvSpPr>
            <a:spLocks noGrp="1"/>
          </p:cNvSpPr>
          <p:nvPr>
            <p:ph idx="1"/>
          </p:nvPr>
        </p:nvSpPr>
        <p:spPr>
          <a:xfrm>
            <a:off x="838200" y="2068285"/>
            <a:ext cx="10515600" cy="4108677"/>
          </a:xfrm>
        </p:spPr>
        <p:txBody>
          <a:bodyPr>
            <a:normAutofit/>
          </a:bodyPr>
          <a:lstStyle/>
          <a:p>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Curse of Adam’s sin (Gen. 3:17-19)… </a:t>
            </a:r>
          </a:p>
          <a:p>
            <a:pPr lvl="1"/>
            <a:r>
              <a:rPr lang="en-US" sz="28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is broken off of us (Gal. 3:13)</a:t>
            </a:r>
          </a:p>
          <a:p>
            <a:pPr algn="l"/>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Glory Exchanged: Romans 1:23</a:t>
            </a:r>
          </a:p>
          <a:p>
            <a:pPr algn="l"/>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Fallen short of: Romans 3:23</a:t>
            </a:r>
          </a:p>
          <a:p>
            <a:pPr algn="l"/>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The Hope of Glory: Romans 5:1, 2 – because of </a:t>
            </a:r>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J</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esus </a:t>
            </a:r>
          </a:p>
          <a:p>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Glory revealed: Romans 8:17-18 – not without suffering</a:t>
            </a:r>
          </a:p>
          <a:p>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Glory is freedom from groaning – Romans 8:19-22 (</a:t>
            </a:r>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rPr>
              <a:t>Rev. 21:4)</a:t>
            </a:r>
            <a:endPar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endParaRPr>
          </a:p>
          <a:p>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Glory declared: Romans 8:29-30</a:t>
            </a:r>
            <a:endPar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p:txBody>
      </p:sp>
    </p:spTree>
    <p:extLst>
      <p:ext uri="{BB962C8B-B14F-4D97-AF65-F5344CB8AC3E}">
        <p14:creationId xmlns:p14="http://schemas.microsoft.com/office/powerpoint/2010/main" val="26888241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C3916-B5F2-96B9-BE3B-04120BED135F}"/>
              </a:ext>
            </a:extLst>
          </p:cNvPr>
          <p:cNvSpPr>
            <a:spLocks noGrp="1"/>
          </p:cNvSpPr>
          <p:nvPr>
            <p:ph type="title"/>
          </p:nvPr>
        </p:nvSpPr>
        <p:spPr>
          <a:xfrm>
            <a:off x="838200" y="838201"/>
            <a:ext cx="10515600" cy="1491342"/>
          </a:xfrm>
        </p:spPr>
        <p:txBody>
          <a:bodyPr>
            <a:normAutofit fontScale="90000"/>
          </a:bodyPr>
          <a:lstStyle/>
          <a:p>
            <a:r>
              <a:rPr lang="en-CA" sz="4900" dirty="0">
                <a:solidFill>
                  <a:schemeClr val="bg1"/>
                </a:solidFill>
              </a:rPr>
              <a:t>Liberation from death: Life Everlasting</a:t>
            </a:r>
            <a:br>
              <a:rPr lang="en-CA" dirty="0">
                <a:solidFill>
                  <a:schemeClr val="bg1"/>
                </a:solidFill>
              </a:rPr>
            </a:br>
            <a:r>
              <a:rPr lang="en-US" sz="31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mn-lt"/>
              </a:rPr>
              <a:t>“</a:t>
            </a:r>
            <a:r>
              <a:rPr lang="en-US" sz="31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mn-lt"/>
              </a:rPr>
              <a:t>I am the resurrection and the life.</a:t>
            </a:r>
            <a:r>
              <a:rPr lang="en-US" sz="31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mn-lt"/>
              </a:rPr>
              <a:t> </a:t>
            </a:r>
            <a:r>
              <a:rPr lang="en-US" sz="31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mn-lt"/>
              </a:rPr>
              <a:t>Those who believe in me, even though they die like everyone else, will live again. </a:t>
            </a:r>
            <a:r>
              <a:rPr lang="en-US" sz="31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mn-lt"/>
              </a:rPr>
              <a:t>26</a:t>
            </a:r>
            <a:r>
              <a:rPr lang="en-US" sz="31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latin typeface="+mn-lt"/>
              </a:rPr>
              <a:t> They are given eternal life for believing in me and will never perish.” (John 11:25-26) </a:t>
            </a:r>
            <a:br>
              <a:rPr lang="en-CA" dirty="0"/>
            </a:br>
            <a:endParaRPr lang="en-CA" dirty="0"/>
          </a:p>
        </p:txBody>
      </p:sp>
      <p:sp>
        <p:nvSpPr>
          <p:cNvPr id="3" name="Content Placeholder 2">
            <a:extLst>
              <a:ext uri="{FF2B5EF4-FFF2-40B4-BE49-F238E27FC236}">
                <a16:creationId xmlns:a16="http://schemas.microsoft.com/office/drawing/2014/main" id="{84D88CE1-1F35-5756-B7FD-9276BDDDE256}"/>
              </a:ext>
            </a:extLst>
          </p:cNvPr>
          <p:cNvSpPr>
            <a:spLocks noGrp="1"/>
          </p:cNvSpPr>
          <p:nvPr>
            <p:ph idx="1"/>
          </p:nvPr>
        </p:nvSpPr>
        <p:spPr>
          <a:xfrm>
            <a:off x="838200" y="2634343"/>
            <a:ext cx="10515600" cy="3624943"/>
          </a:xfrm>
          <a:ln>
            <a:noFill/>
          </a:ln>
        </p:spPr>
        <p:txBody>
          <a:bodyPr>
            <a:normAutofit/>
          </a:bodyPr>
          <a:lstStyle/>
          <a:p>
            <a:r>
              <a:rPr lang="en-CA" b="1" u="sng"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EFFECT: </a:t>
            </a:r>
            <a:r>
              <a:rPr lang="en-CA" b="1"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1Cor.15</a:t>
            </a:r>
            <a:r>
              <a:rPr lang="en-US"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53</a:t>
            </a:r>
            <a:r>
              <a:rPr lang="en-US"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For our perishable earthly bodies must be transformed into heavenly bodies that will never die. </a:t>
            </a:r>
            <a:r>
              <a:rPr lang="en-US"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54</a:t>
            </a:r>
            <a:r>
              <a:rPr lang="en-US"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When this happens -- when our perishable earthly bodies have been transformed into heavenly bodies that will never die -- then at last the Scriptures will come true: "Death is swallowed up in victory.</a:t>
            </a:r>
            <a:r>
              <a:rPr lang="en-US"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1 55</a:t>
            </a:r>
            <a:r>
              <a:rPr lang="en-US"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O death, where is your victory? O death, where is your sting?" </a:t>
            </a:r>
            <a:r>
              <a:rPr lang="en-US"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56</a:t>
            </a:r>
            <a:r>
              <a:rPr lang="en-US"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For sin is the sting that results in death, and the law gives sin its power. </a:t>
            </a:r>
            <a:r>
              <a:rPr lang="en-US"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57</a:t>
            </a:r>
            <a:r>
              <a:rPr lang="en-US"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How we thank God, who gives us victory over sin and death through Jesus Christ our Lord! </a:t>
            </a:r>
            <a:endPar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0997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4CA8B2-2D79-0EFA-BB53-58A6EB32AB19}"/>
              </a:ext>
            </a:extLst>
          </p:cNvPr>
          <p:cNvSpPr>
            <a:spLocks noGrp="1"/>
          </p:cNvSpPr>
          <p:nvPr>
            <p:ph type="title"/>
          </p:nvPr>
        </p:nvSpPr>
        <p:spPr/>
        <p:txBody>
          <a:bodyPr/>
          <a:lstStyle/>
          <a:p>
            <a:r>
              <a:rPr lang="en-CA" dirty="0">
                <a:solidFill>
                  <a:schemeClr val="bg1"/>
                </a:solidFill>
              </a:rPr>
              <a:t>#2 All of Creation will be Liberated</a:t>
            </a:r>
            <a:br>
              <a:rPr lang="en-CA" dirty="0">
                <a:solidFill>
                  <a:schemeClr val="bg1"/>
                </a:solidFill>
              </a:rPr>
            </a:br>
            <a:r>
              <a:rPr lang="en-CA" dirty="0">
                <a:solidFill>
                  <a:schemeClr val="bg1"/>
                </a:solidFill>
              </a:rPr>
              <a:t>Romans 8:19-25 </a:t>
            </a:r>
          </a:p>
        </p:txBody>
      </p:sp>
      <p:sp>
        <p:nvSpPr>
          <p:cNvPr id="3" name="Content Placeholder 2">
            <a:extLst>
              <a:ext uri="{FF2B5EF4-FFF2-40B4-BE49-F238E27FC236}">
                <a16:creationId xmlns:a16="http://schemas.microsoft.com/office/drawing/2014/main" id="{EE2409F5-B898-C21C-BDB5-9CF162D3A730}"/>
              </a:ext>
            </a:extLst>
          </p:cNvPr>
          <p:cNvSpPr>
            <a:spLocks noGrp="1"/>
          </p:cNvSpPr>
          <p:nvPr>
            <p:ph idx="1"/>
          </p:nvPr>
        </p:nvSpPr>
        <p:spPr>
          <a:xfrm>
            <a:off x="838199" y="2068285"/>
            <a:ext cx="10722429" cy="3516085"/>
          </a:xfrm>
        </p:spPr>
        <p:txBody>
          <a:bodyPr/>
          <a:lstStyle/>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Creation is under a curse (8:20)</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First us, then the New Heaven and the New Earth (Rom. 8:19-21)</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Environmentalists and climate change people have it all backwards - 2Pet. 3:10-15</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Our hope is not just new bodies like our resurrected Savior, but inheriting the Earth (Romans 4:13, Matt. 5:5; Psalm 37:9, 11, 22, 29, 34)</a:t>
            </a:r>
            <a:endPar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p:txBody>
      </p:sp>
    </p:spTree>
    <p:extLst>
      <p:ext uri="{BB962C8B-B14F-4D97-AF65-F5344CB8AC3E}">
        <p14:creationId xmlns:p14="http://schemas.microsoft.com/office/powerpoint/2010/main" val="461752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B2CE3-8000-EA42-B841-20CB40D9670E}"/>
              </a:ext>
            </a:extLst>
          </p:cNvPr>
          <p:cNvSpPr>
            <a:spLocks noGrp="1"/>
          </p:cNvSpPr>
          <p:nvPr>
            <p:ph type="title"/>
          </p:nvPr>
        </p:nvSpPr>
        <p:spPr/>
        <p:txBody>
          <a:bodyPr/>
          <a:lstStyle/>
          <a:p>
            <a:r>
              <a:rPr kumimoji="0" lang="en-CA" sz="4400" b="0" i="0" u="none" strike="noStrike" kern="1200" cap="none" spc="0" normalizeH="0" baseline="0" noProof="0" dirty="0">
                <a:ln>
                  <a:noFill/>
                </a:ln>
                <a:solidFill>
                  <a:schemeClr val="bg1"/>
                </a:solidFill>
                <a:effectLst/>
                <a:uLnTx/>
                <a:uFillTx/>
                <a:latin typeface="Aptos Display" panose="02110004020202020204"/>
                <a:ea typeface="+mj-ea"/>
                <a:cs typeface="+mj-cs"/>
              </a:rPr>
              <a:t>#3 Liberated to receive our inheritance</a:t>
            </a:r>
            <a:endParaRPr lang="en-CA" dirty="0">
              <a:solidFill>
                <a:schemeClr val="bg1"/>
              </a:solidFill>
            </a:endParaRPr>
          </a:p>
        </p:txBody>
      </p:sp>
      <p:sp>
        <p:nvSpPr>
          <p:cNvPr id="3" name="Content Placeholder 2">
            <a:extLst>
              <a:ext uri="{FF2B5EF4-FFF2-40B4-BE49-F238E27FC236}">
                <a16:creationId xmlns:a16="http://schemas.microsoft.com/office/drawing/2014/main" id="{10EB6377-D7CF-503E-0D28-6BA0E5F78808}"/>
              </a:ext>
            </a:extLst>
          </p:cNvPr>
          <p:cNvSpPr>
            <a:spLocks noGrp="1"/>
          </p:cNvSpPr>
          <p:nvPr>
            <p:ph idx="1"/>
          </p:nvPr>
        </p:nvSpPr>
        <p:spPr>
          <a:xfrm>
            <a:off x="522513" y="1825625"/>
            <a:ext cx="11408229" cy="4836432"/>
          </a:xfrm>
        </p:spPr>
        <p:txBody>
          <a:bodyPr>
            <a:normAutofit fontScale="92500"/>
          </a:bodyPr>
          <a:lstStyle/>
          <a:p>
            <a:pPr algn="l"/>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NLT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Ephesians 1:9</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God's secret plan has now been revealed to us; it is a plan centered on Christ, designed long ago according to His good pleasure.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10</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And this is His plan: At the right time He will bring everything together under the authority of Christ -- everything in heaven and on earth.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11</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Furthermore, because of Christ, we have received an inheritance from God,</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for He chose us from the beginning, and all things happen just as He decided long ago.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12</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God's purpose was that we who were the first to trust in Christ should praise our glorious God.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13</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And now you also have heard the truth, the Good News that God saves you. And when you believed in Christ, He identified you as His own by giving you the Holy Spirit, whom He promised long ago.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14</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The Spirit is God's guarantee that He will give us everything He promised and that He has purchased us to be His own people. This is just one more reason for us to praise our glorious God.</a:t>
            </a:r>
            <a:endPar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p:txBody>
      </p:sp>
    </p:spTree>
    <p:extLst>
      <p:ext uri="{BB962C8B-B14F-4D97-AF65-F5344CB8AC3E}">
        <p14:creationId xmlns:p14="http://schemas.microsoft.com/office/powerpoint/2010/main" val="219635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131135-FB08-38C1-BB0C-7C93FC30765B}"/>
              </a:ext>
            </a:extLst>
          </p:cNvPr>
          <p:cNvSpPr>
            <a:spLocks noGrp="1"/>
          </p:cNvSpPr>
          <p:nvPr>
            <p:ph type="title"/>
          </p:nvPr>
        </p:nvSpPr>
        <p:spPr>
          <a:xfrm>
            <a:off x="729343" y="365125"/>
            <a:ext cx="10733314" cy="1325563"/>
          </a:xfrm>
        </p:spPr>
        <p:txBody>
          <a:bodyPr/>
          <a:lstStyle/>
          <a:p>
            <a:r>
              <a:rPr lang="en-CA" dirty="0">
                <a:solidFill>
                  <a:schemeClr val="bg1"/>
                </a:solidFill>
              </a:rPr>
              <a:t>Liberated to receive our inheritance: </a:t>
            </a:r>
            <a:br>
              <a:rPr lang="en-CA" dirty="0">
                <a:solidFill>
                  <a:schemeClr val="bg1"/>
                </a:solidFill>
              </a:rPr>
            </a:br>
            <a:r>
              <a:rPr lang="en-CA" dirty="0">
                <a:solidFill>
                  <a:schemeClr val="bg1"/>
                </a:solidFill>
              </a:rPr>
              <a:t>What is it? Now and not yet!!!</a:t>
            </a:r>
          </a:p>
        </p:txBody>
      </p:sp>
      <p:sp>
        <p:nvSpPr>
          <p:cNvPr id="3" name="Content Placeholder 2">
            <a:extLst>
              <a:ext uri="{FF2B5EF4-FFF2-40B4-BE49-F238E27FC236}">
                <a16:creationId xmlns:a16="http://schemas.microsoft.com/office/drawing/2014/main" id="{CDD47423-DD28-9A3C-6FD2-540453B12FB1}"/>
              </a:ext>
            </a:extLst>
          </p:cNvPr>
          <p:cNvSpPr>
            <a:spLocks noGrp="1"/>
          </p:cNvSpPr>
          <p:nvPr>
            <p:ph idx="1"/>
          </p:nvPr>
        </p:nvSpPr>
        <p:spPr>
          <a:xfrm>
            <a:off x="838200" y="2079171"/>
            <a:ext cx="10515600" cy="4413704"/>
          </a:xfrm>
        </p:spPr>
        <p:txBody>
          <a:bodyPr>
            <a:normAutofit lnSpcReduction="10000"/>
          </a:bodyPr>
          <a:lstStyle/>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Rom. 8:16-17  - Holy Spirit is our guarantee (Eph. 1:9-14)</a:t>
            </a:r>
          </a:p>
          <a:p>
            <a:r>
              <a:rPr lang="en-CA" u="sng"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Heirs of God</a:t>
            </a:r>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NLT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Psalm 16:5</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LORD, you alone are my inheritance, my cup of blessing. You guard all that is mine. </a:t>
            </a:r>
            <a:r>
              <a:rPr lang="en-US" sz="2800" b="0" i="0" u="none" strike="noStrike" baseline="3000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6</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The land you have given me is a pleasant land. What a wonderful inheritance!</a:t>
            </a:r>
          </a:p>
          <a:p>
            <a:r>
              <a:rPr lang="en-US" u="sng"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Heirs of eternal life </a:t>
            </a:r>
            <a:r>
              <a:rPr lang="en-US"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Matthew 19:29</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"And everyone who has left houses or brothers or sisters or father or mother or wife or children or lands, for My name's sake, shall receive a hundredfold, and inherit eternal life</a:t>
            </a:r>
          </a:p>
          <a:p>
            <a:r>
              <a:rPr lang="en-US" sz="2800" i="0" u="sng"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Heirs of the Kingdom</a:t>
            </a:r>
            <a:r>
              <a:rPr lang="en-US" sz="2800" b="1"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Matthew 25:34</a:t>
            </a:r>
            <a:r>
              <a:rPr lang="en-US" sz="2800" b="0" i="0" u="none" strike="noStrike" baseline="0"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 "Then the King will say to those on His right hand, 'Come, you blessed of My Father, inherit the kingdom prepared for you from the foundation of the world:</a:t>
            </a:r>
            <a:endPar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p:txBody>
      </p:sp>
    </p:spTree>
    <p:extLst>
      <p:ext uri="{BB962C8B-B14F-4D97-AF65-F5344CB8AC3E}">
        <p14:creationId xmlns:p14="http://schemas.microsoft.com/office/powerpoint/2010/main" val="3496654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6187-3317-C83F-8184-A0B00B6E2426}"/>
              </a:ext>
            </a:extLst>
          </p:cNvPr>
          <p:cNvSpPr>
            <a:spLocks noGrp="1"/>
          </p:cNvSpPr>
          <p:nvPr>
            <p:ph type="title"/>
          </p:nvPr>
        </p:nvSpPr>
        <p:spPr>
          <a:xfrm>
            <a:off x="838200" y="365126"/>
            <a:ext cx="10515600" cy="832304"/>
          </a:xfrm>
        </p:spPr>
        <p:txBody>
          <a:bodyPr/>
          <a:lstStyle/>
          <a:p>
            <a:r>
              <a:rPr lang="en-CA" dirty="0">
                <a:solidFill>
                  <a:schemeClr val="bg1"/>
                </a:solidFill>
              </a:rPr>
              <a:t>Liberation is secured! (By amazing promises)</a:t>
            </a:r>
          </a:p>
        </p:txBody>
      </p:sp>
      <p:sp>
        <p:nvSpPr>
          <p:cNvPr id="3" name="Content Placeholder 2">
            <a:extLst>
              <a:ext uri="{FF2B5EF4-FFF2-40B4-BE49-F238E27FC236}">
                <a16:creationId xmlns:a16="http://schemas.microsoft.com/office/drawing/2014/main" id="{9312B643-24F3-8800-7279-29C0EAE034AB}"/>
              </a:ext>
            </a:extLst>
          </p:cNvPr>
          <p:cNvSpPr>
            <a:spLocks noGrp="1"/>
          </p:cNvSpPr>
          <p:nvPr>
            <p:ph idx="1"/>
          </p:nvPr>
        </p:nvSpPr>
        <p:spPr>
          <a:xfrm>
            <a:off x="838200" y="1382486"/>
            <a:ext cx="10515600" cy="5110389"/>
          </a:xfrm>
          <a:ln>
            <a:noFill/>
          </a:ln>
        </p:spPr>
        <p:txBody>
          <a:bodyPr>
            <a:normAutofit/>
          </a:bodyPr>
          <a:lstStyle/>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Our Groans are heard by our Father: 8:15, 23</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Holy Spirit Helps: 8:26-27, makes intercession for us</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Christ makes intercession for us: 8:34</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God works all things for good: 8:28</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God has decreed it shall be so: 8:29</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God is for us: 8:31</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He sacrificed His Son to get us to the finish line: 8:32</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No Condemnation: 8:1, 34</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No separation from Christ’s love: 8:35-39</a:t>
            </a:r>
          </a:p>
          <a:p>
            <a:r>
              <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ffectLst>
                  <a:outerShdw blurRad="38100" dist="38100" dir="2700000" algn="tl">
                    <a:srgbClr val="000000">
                      <a:alpha val="43137"/>
                    </a:srgbClr>
                  </a:outerShdw>
                </a:effectLst>
              </a:rPr>
              <a:t>We are already “more than conquerors: (8:37)</a:t>
            </a:r>
            <a:endParaRPr lang="en-CA" dirty="0">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bg1"/>
              </a:solidFill>
            </a:endParaRPr>
          </a:p>
        </p:txBody>
      </p:sp>
    </p:spTree>
    <p:extLst>
      <p:ext uri="{BB962C8B-B14F-4D97-AF65-F5344CB8AC3E}">
        <p14:creationId xmlns:p14="http://schemas.microsoft.com/office/powerpoint/2010/main" val="7745457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3978</TotalTime>
  <Words>1074</Words>
  <Application>Microsoft Office PowerPoint</Application>
  <PresentationFormat>Widescreen</PresentationFormat>
  <Paragraphs>47</Paragraphs>
  <Slides>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Aptos</vt:lpstr>
      <vt:lpstr>Aptos Display</vt:lpstr>
      <vt:lpstr>Arial</vt:lpstr>
      <vt:lpstr>Office Theme</vt:lpstr>
      <vt:lpstr>Liberation Day</vt:lpstr>
      <vt:lpstr>#1 Liberation from Fear of Death:  We will never die</vt:lpstr>
      <vt:lpstr>Liberation from death: We will receive New Bodies</vt:lpstr>
      <vt:lpstr>Liberation from death: Teaching of Romans Glory Restored</vt:lpstr>
      <vt:lpstr>Liberation from death: Life Everlasting “I am the resurrection and the life. Those who believe in me, even though they die like everyone else, will live again. 26 They are given eternal life for believing in me and will never perish.” (John 11:25-26)  </vt:lpstr>
      <vt:lpstr>#2 All of Creation will be Liberated Romans 8:19-25 </vt:lpstr>
      <vt:lpstr>#3 Liberated to receive our inheritance</vt:lpstr>
      <vt:lpstr>Liberated to receive our inheritance:  What is it? Now and not yet!!!</vt:lpstr>
      <vt:lpstr>Liberation is secured! (By amazing promises)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Michael Stanley</dc:creator>
  <cp:lastModifiedBy>Michael Stanley</cp:lastModifiedBy>
  <cp:revision>15</cp:revision>
  <cp:lastPrinted>2026-04-05T00:42:22Z</cp:lastPrinted>
  <dcterms:created xsi:type="dcterms:W3CDTF">2026-04-02T17:50:53Z</dcterms:created>
  <dcterms:modified xsi:type="dcterms:W3CDTF">2026-04-05T12:14:35Z</dcterms:modified>
</cp:coreProperties>
</file>