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442"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9C04C-5197-3862-B723-0EB536E699E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24964B7B-3E76-D963-F230-29BF791569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CD4358AB-DE79-FFC8-1600-A0EE2476E00D}"/>
              </a:ext>
            </a:extLst>
          </p:cNvPr>
          <p:cNvSpPr>
            <a:spLocks noGrp="1"/>
          </p:cNvSpPr>
          <p:nvPr>
            <p:ph type="dt" sz="half" idx="10"/>
          </p:nvPr>
        </p:nvSpPr>
        <p:spPr/>
        <p:txBody>
          <a:bodyPr/>
          <a:lstStyle/>
          <a:p>
            <a:fld id="{F737FF65-DECE-4D42-8DDF-045CFF4B2FBA}" type="datetimeFigureOut">
              <a:rPr lang="en-CA" smtClean="0"/>
              <a:t>2026-04-12</a:t>
            </a:fld>
            <a:endParaRPr lang="en-CA"/>
          </a:p>
        </p:txBody>
      </p:sp>
      <p:sp>
        <p:nvSpPr>
          <p:cNvPr id="5" name="Footer Placeholder 4">
            <a:extLst>
              <a:ext uri="{FF2B5EF4-FFF2-40B4-BE49-F238E27FC236}">
                <a16:creationId xmlns:a16="http://schemas.microsoft.com/office/drawing/2014/main" id="{CF1214D0-0C90-1C41-313B-8D6743694543}"/>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91D0802-B71E-631F-0245-887A31E12EEE}"/>
              </a:ext>
            </a:extLst>
          </p:cNvPr>
          <p:cNvSpPr>
            <a:spLocks noGrp="1"/>
          </p:cNvSpPr>
          <p:nvPr>
            <p:ph type="sldNum" sz="quarter" idx="12"/>
          </p:nvPr>
        </p:nvSpPr>
        <p:spPr/>
        <p:txBody>
          <a:bodyPr/>
          <a:lstStyle/>
          <a:p>
            <a:fld id="{11928356-FA40-4A00-AB81-E7131251EB17}" type="slidenum">
              <a:rPr lang="en-CA" smtClean="0"/>
              <a:t>‹#›</a:t>
            </a:fld>
            <a:endParaRPr lang="en-CA"/>
          </a:p>
        </p:txBody>
      </p:sp>
    </p:spTree>
    <p:extLst>
      <p:ext uri="{BB962C8B-B14F-4D97-AF65-F5344CB8AC3E}">
        <p14:creationId xmlns:p14="http://schemas.microsoft.com/office/powerpoint/2010/main" val="3528605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EDBF1-A7CC-97A9-F282-A10578CED0FB}"/>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AFAEC701-FD03-34D5-55BF-60F5FF09D4E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5011E502-0FFC-CCC3-71F3-470772FF9AAF}"/>
              </a:ext>
            </a:extLst>
          </p:cNvPr>
          <p:cNvSpPr>
            <a:spLocks noGrp="1"/>
          </p:cNvSpPr>
          <p:nvPr>
            <p:ph type="dt" sz="half" idx="10"/>
          </p:nvPr>
        </p:nvSpPr>
        <p:spPr/>
        <p:txBody>
          <a:bodyPr/>
          <a:lstStyle/>
          <a:p>
            <a:fld id="{F737FF65-DECE-4D42-8DDF-045CFF4B2FBA}" type="datetimeFigureOut">
              <a:rPr lang="en-CA" smtClean="0"/>
              <a:t>2026-04-12</a:t>
            </a:fld>
            <a:endParaRPr lang="en-CA"/>
          </a:p>
        </p:txBody>
      </p:sp>
      <p:sp>
        <p:nvSpPr>
          <p:cNvPr id="5" name="Footer Placeholder 4">
            <a:extLst>
              <a:ext uri="{FF2B5EF4-FFF2-40B4-BE49-F238E27FC236}">
                <a16:creationId xmlns:a16="http://schemas.microsoft.com/office/drawing/2014/main" id="{7912B989-87B4-9DDF-8D04-ABF741BF12C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F6AA3742-1278-F9BA-86CC-2E4CD7447E9F}"/>
              </a:ext>
            </a:extLst>
          </p:cNvPr>
          <p:cNvSpPr>
            <a:spLocks noGrp="1"/>
          </p:cNvSpPr>
          <p:nvPr>
            <p:ph type="sldNum" sz="quarter" idx="12"/>
          </p:nvPr>
        </p:nvSpPr>
        <p:spPr/>
        <p:txBody>
          <a:bodyPr/>
          <a:lstStyle/>
          <a:p>
            <a:fld id="{11928356-FA40-4A00-AB81-E7131251EB17}" type="slidenum">
              <a:rPr lang="en-CA" smtClean="0"/>
              <a:t>‹#›</a:t>
            </a:fld>
            <a:endParaRPr lang="en-CA"/>
          </a:p>
        </p:txBody>
      </p:sp>
    </p:spTree>
    <p:extLst>
      <p:ext uri="{BB962C8B-B14F-4D97-AF65-F5344CB8AC3E}">
        <p14:creationId xmlns:p14="http://schemas.microsoft.com/office/powerpoint/2010/main" val="3300973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1BD8BAA-5873-2DB0-5528-7F572D85CCF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3C099613-CE3B-13FD-F09C-EA15D4481BF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97263BD8-97EF-37FF-2A02-E8E330B8D4A7}"/>
              </a:ext>
            </a:extLst>
          </p:cNvPr>
          <p:cNvSpPr>
            <a:spLocks noGrp="1"/>
          </p:cNvSpPr>
          <p:nvPr>
            <p:ph type="dt" sz="half" idx="10"/>
          </p:nvPr>
        </p:nvSpPr>
        <p:spPr/>
        <p:txBody>
          <a:bodyPr/>
          <a:lstStyle/>
          <a:p>
            <a:fld id="{F737FF65-DECE-4D42-8DDF-045CFF4B2FBA}" type="datetimeFigureOut">
              <a:rPr lang="en-CA" smtClean="0"/>
              <a:t>2026-04-12</a:t>
            </a:fld>
            <a:endParaRPr lang="en-CA"/>
          </a:p>
        </p:txBody>
      </p:sp>
      <p:sp>
        <p:nvSpPr>
          <p:cNvPr id="5" name="Footer Placeholder 4">
            <a:extLst>
              <a:ext uri="{FF2B5EF4-FFF2-40B4-BE49-F238E27FC236}">
                <a16:creationId xmlns:a16="http://schemas.microsoft.com/office/drawing/2014/main" id="{81B3D2B5-BEAF-A476-1AED-F5561E00A721}"/>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4EC67BCB-1B97-EBED-A507-1B6987C69ED7}"/>
              </a:ext>
            </a:extLst>
          </p:cNvPr>
          <p:cNvSpPr>
            <a:spLocks noGrp="1"/>
          </p:cNvSpPr>
          <p:nvPr>
            <p:ph type="sldNum" sz="quarter" idx="12"/>
          </p:nvPr>
        </p:nvSpPr>
        <p:spPr/>
        <p:txBody>
          <a:bodyPr/>
          <a:lstStyle/>
          <a:p>
            <a:fld id="{11928356-FA40-4A00-AB81-E7131251EB17}" type="slidenum">
              <a:rPr lang="en-CA" smtClean="0"/>
              <a:t>‹#›</a:t>
            </a:fld>
            <a:endParaRPr lang="en-CA"/>
          </a:p>
        </p:txBody>
      </p:sp>
    </p:spTree>
    <p:extLst>
      <p:ext uri="{BB962C8B-B14F-4D97-AF65-F5344CB8AC3E}">
        <p14:creationId xmlns:p14="http://schemas.microsoft.com/office/powerpoint/2010/main" val="2564618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B0787-5F88-979C-AC2F-65A3C623FBEF}"/>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8D949DB7-9A39-6DAA-7C92-1CFCD2E4C0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F852C81-4A7B-E297-936C-191DCB16ECFC}"/>
              </a:ext>
            </a:extLst>
          </p:cNvPr>
          <p:cNvSpPr>
            <a:spLocks noGrp="1"/>
          </p:cNvSpPr>
          <p:nvPr>
            <p:ph type="dt" sz="half" idx="10"/>
          </p:nvPr>
        </p:nvSpPr>
        <p:spPr/>
        <p:txBody>
          <a:bodyPr/>
          <a:lstStyle/>
          <a:p>
            <a:fld id="{F737FF65-DECE-4D42-8DDF-045CFF4B2FBA}" type="datetimeFigureOut">
              <a:rPr lang="en-CA" smtClean="0"/>
              <a:t>2026-04-12</a:t>
            </a:fld>
            <a:endParaRPr lang="en-CA"/>
          </a:p>
        </p:txBody>
      </p:sp>
      <p:sp>
        <p:nvSpPr>
          <p:cNvPr id="5" name="Footer Placeholder 4">
            <a:extLst>
              <a:ext uri="{FF2B5EF4-FFF2-40B4-BE49-F238E27FC236}">
                <a16:creationId xmlns:a16="http://schemas.microsoft.com/office/drawing/2014/main" id="{5F0D3A49-CF18-ECF7-32BF-25169C72C428}"/>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76A9550-31CF-C882-7606-996E71454D64}"/>
              </a:ext>
            </a:extLst>
          </p:cNvPr>
          <p:cNvSpPr>
            <a:spLocks noGrp="1"/>
          </p:cNvSpPr>
          <p:nvPr>
            <p:ph type="sldNum" sz="quarter" idx="12"/>
          </p:nvPr>
        </p:nvSpPr>
        <p:spPr/>
        <p:txBody>
          <a:bodyPr/>
          <a:lstStyle/>
          <a:p>
            <a:fld id="{11928356-FA40-4A00-AB81-E7131251EB17}" type="slidenum">
              <a:rPr lang="en-CA" smtClean="0"/>
              <a:t>‹#›</a:t>
            </a:fld>
            <a:endParaRPr lang="en-CA"/>
          </a:p>
        </p:txBody>
      </p:sp>
    </p:spTree>
    <p:extLst>
      <p:ext uri="{BB962C8B-B14F-4D97-AF65-F5344CB8AC3E}">
        <p14:creationId xmlns:p14="http://schemas.microsoft.com/office/powerpoint/2010/main" val="2349948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3A3AF8-16FC-F69E-BC26-B9E939949F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741D1B5D-31B5-7104-5C9B-F617B35F364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443DB3B-7BA9-C696-9770-E88E7662A14A}"/>
              </a:ext>
            </a:extLst>
          </p:cNvPr>
          <p:cNvSpPr>
            <a:spLocks noGrp="1"/>
          </p:cNvSpPr>
          <p:nvPr>
            <p:ph type="dt" sz="half" idx="10"/>
          </p:nvPr>
        </p:nvSpPr>
        <p:spPr/>
        <p:txBody>
          <a:bodyPr/>
          <a:lstStyle/>
          <a:p>
            <a:fld id="{F737FF65-DECE-4D42-8DDF-045CFF4B2FBA}" type="datetimeFigureOut">
              <a:rPr lang="en-CA" smtClean="0"/>
              <a:t>2026-04-12</a:t>
            </a:fld>
            <a:endParaRPr lang="en-CA"/>
          </a:p>
        </p:txBody>
      </p:sp>
      <p:sp>
        <p:nvSpPr>
          <p:cNvPr id="5" name="Footer Placeholder 4">
            <a:extLst>
              <a:ext uri="{FF2B5EF4-FFF2-40B4-BE49-F238E27FC236}">
                <a16:creationId xmlns:a16="http://schemas.microsoft.com/office/drawing/2014/main" id="{F654B8AE-5A31-A5A3-98A0-B3887F6E384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F9307B9C-D078-AB14-A5E8-39D2D55027B2}"/>
              </a:ext>
            </a:extLst>
          </p:cNvPr>
          <p:cNvSpPr>
            <a:spLocks noGrp="1"/>
          </p:cNvSpPr>
          <p:nvPr>
            <p:ph type="sldNum" sz="quarter" idx="12"/>
          </p:nvPr>
        </p:nvSpPr>
        <p:spPr/>
        <p:txBody>
          <a:bodyPr/>
          <a:lstStyle/>
          <a:p>
            <a:fld id="{11928356-FA40-4A00-AB81-E7131251EB17}" type="slidenum">
              <a:rPr lang="en-CA" smtClean="0"/>
              <a:t>‹#›</a:t>
            </a:fld>
            <a:endParaRPr lang="en-CA"/>
          </a:p>
        </p:txBody>
      </p:sp>
    </p:spTree>
    <p:extLst>
      <p:ext uri="{BB962C8B-B14F-4D97-AF65-F5344CB8AC3E}">
        <p14:creationId xmlns:p14="http://schemas.microsoft.com/office/powerpoint/2010/main" val="54414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1F1D63-8074-6CF3-570D-5000E01D7E49}"/>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7E514A73-ECA3-2CBA-31DA-A40662FC0A6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36B37A7F-7666-8A6D-1040-E2647FCC3B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6E4EDE7B-18DB-5E0D-87BF-3F906BF35C50}"/>
              </a:ext>
            </a:extLst>
          </p:cNvPr>
          <p:cNvSpPr>
            <a:spLocks noGrp="1"/>
          </p:cNvSpPr>
          <p:nvPr>
            <p:ph type="dt" sz="half" idx="10"/>
          </p:nvPr>
        </p:nvSpPr>
        <p:spPr/>
        <p:txBody>
          <a:bodyPr/>
          <a:lstStyle/>
          <a:p>
            <a:fld id="{F737FF65-DECE-4D42-8DDF-045CFF4B2FBA}" type="datetimeFigureOut">
              <a:rPr lang="en-CA" smtClean="0"/>
              <a:t>2026-04-12</a:t>
            </a:fld>
            <a:endParaRPr lang="en-CA"/>
          </a:p>
        </p:txBody>
      </p:sp>
      <p:sp>
        <p:nvSpPr>
          <p:cNvPr id="6" name="Footer Placeholder 5">
            <a:extLst>
              <a:ext uri="{FF2B5EF4-FFF2-40B4-BE49-F238E27FC236}">
                <a16:creationId xmlns:a16="http://schemas.microsoft.com/office/drawing/2014/main" id="{6216BBF0-63FE-916C-AB14-9F69ACFD0C61}"/>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1D12EAD6-A2B2-90B4-9B33-2EC38DC21533}"/>
              </a:ext>
            </a:extLst>
          </p:cNvPr>
          <p:cNvSpPr>
            <a:spLocks noGrp="1"/>
          </p:cNvSpPr>
          <p:nvPr>
            <p:ph type="sldNum" sz="quarter" idx="12"/>
          </p:nvPr>
        </p:nvSpPr>
        <p:spPr/>
        <p:txBody>
          <a:bodyPr/>
          <a:lstStyle/>
          <a:p>
            <a:fld id="{11928356-FA40-4A00-AB81-E7131251EB17}" type="slidenum">
              <a:rPr lang="en-CA" smtClean="0"/>
              <a:t>‹#›</a:t>
            </a:fld>
            <a:endParaRPr lang="en-CA"/>
          </a:p>
        </p:txBody>
      </p:sp>
    </p:spTree>
    <p:extLst>
      <p:ext uri="{BB962C8B-B14F-4D97-AF65-F5344CB8AC3E}">
        <p14:creationId xmlns:p14="http://schemas.microsoft.com/office/powerpoint/2010/main" val="2138599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9AF16-9D3E-A0BE-815E-871CA9B85B3B}"/>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D060208F-4FA6-906A-3A74-34257971F2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F4F6A41-CCB8-18E5-310F-6931F8FE6CB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264B27ED-6A84-7A48-7C71-854474DCFE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42F7369-1A1D-FD62-06F0-A62050EBA56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314C1AAC-7791-1695-0956-BF22CB978C17}"/>
              </a:ext>
            </a:extLst>
          </p:cNvPr>
          <p:cNvSpPr>
            <a:spLocks noGrp="1"/>
          </p:cNvSpPr>
          <p:nvPr>
            <p:ph type="dt" sz="half" idx="10"/>
          </p:nvPr>
        </p:nvSpPr>
        <p:spPr/>
        <p:txBody>
          <a:bodyPr/>
          <a:lstStyle/>
          <a:p>
            <a:fld id="{F737FF65-DECE-4D42-8DDF-045CFF4B2FBA}" type="datetimeFigureOut">
              <a:rPr lang="en-CA" smtClean="0"/>
              <a:t>2026-04-12</a:t>
            </a:fld>
            <a:endParaRPr lang="en-CA"/>
          </a:p>
        </p:txBody>
      </p:sp>
      <p:sp>
        <p:nvSpPr>
          <p:cNvPr id="8" name="Footer Placeholder 7">
            <a:extLst>
              <a:ext uri="{FF2B5EF4-FFF2-40B4-BE49-F238E27FC236}">
                <a16:creationId xmlns:a16="http://schemas.microsoft.com/office/drawing/2014/main" id="{DFA15A60-8BBF-5B17-E849-32088ED29A5D}"/>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9A10DF51-0FA8-3246-C7D8-701F40530E4A}"/>
              </a:ext>
            </a:extLst>
          </p:cNvPr>
          <p:cNvSpPr>
            <a:spLocks noGrp="1"/>
          </p:cNvSpPr>
          <p:nvPr>
            <p:ph type="sldNum" sz="quarter" idx="12"/>
          </p:nvPr>
        </p:nvSpPr>
        <p:spPr/>
        <p:txBody>
          <a:bodyPr/>
          <a:lstStyle/>
          <a:p>
            <a:fld id="{11928356-FA40-4A00-AB81-E7131251EB17}" type="slidenum">
              <a:rPr lang="en-CA" smtClean="0"/>
              <a:t>‹#›</a:t>
            </a:fld>
            <a:endParaRPr lang="en-CA"/>
          </a:p>
        </p:txBody>
      </p:sp>
    </p:spTree>
    <p:extLst>
      <p:ext uri="{BB962C8B-B14F-4D97-AF65-F5344CB8AC3E}">
        <p14:creationId xmlns:p14="http://schemas.microsoft.com/office/powerpoint/2010/main" val="3170312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D2F57-C2D5-DDD7-F2D9-E6F262C943E4}"/>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442438D7-3ADB-B64A-4A30-AED356718741}"/>
              </a:ext>
            </a:extLst>
          </p:cNvPr>
          <p:cNvSpPr>
            <a:spLocks noGrp="1"/>
          </p:cNvSpPr>
          <p:nvPr>
            <p:ph type="dt" sz="half" idx="10"/>
          </p:nvPr>
        </p:nvSpPr>
        <p:spPr/>
        <p:txBody>
          <a:bodyPr/>
          <a:lstStyle/>
          <a:p>
            <a:fld id="{F737FF65-DECE-4D42-8DDF-045CFF4B2FBA}" type="datetimeFigureOut">
              <a:rPr lang="en-CA" smtClean="0"/>
              <a:t>2026-04-12</a:t>
            </a:fld>
            <a:endParaRPr lang="en-CA"/>
          </a:p>
        </p:txBody>
      </p:sp>
      <p:sp>
        <p:nvSpPr>
          <p:cNvPr id="4" name="Footer Placeholder 3">
            <a:extLst>
              <a:ext uri="{FF2B5EF4-FFF2-40B4-BE49-F238E27FC236}">
                <a16:creationId xmlns:a16="http://schemas.microsoft.com/office/drawing/2014/main" id="{D8FC14BC-BFF8-3227-6B51-5742DBF0930B}"/>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C60129A8-B05B-94DE-57D4-7C932A9B7672}"/>
              </a:ext>
            </a:extLst>
          </p:cNvPr>
          <p:cNvSpPr>
            <a:spLocks noGrp="1"/>
          </p:cNvSpPr>
          <p:nvPr>
            <p:ph type="sldNum" sz="quarter" idx="12"/>
          </p:nvPr>
        </p:nvSpPr>
        <p:spPr/>
        <p:txBody>
          <a:bodyPr/>
          <a:lstStyle/>
          <a:p>
            <a:fld id="{11928356-FA40-4A00-AB81-E7131251EB17}" type="slidenum">
              <a:rPr lang="en-CA" smtClean="0"/>
              <a:t>‹#›</a:t>
            </a:fld>
            <a:endParaRPr lang="en-CA"/>
          </a:p>
        </p:txBody>
      </p:sp>
    </p:spTree>
    <p:extLst>
      <p:ext uri="{BB962C8B-B14F-4D97-AF65-F5344CB8AC3E}">
        <p14:creationId xmlns:p14="http://schemas.microsoft.com/office/powerpoint/2010/main" val="889376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B0958DB-E58C-B523-B302-3595658210C9}"/>
              </a:ext>
            </a:extLst>
          </p:cNvPr>
          <p:cNvSpPr>
            <a:spLocks noGrp="1"/>
          </p:cNvSpPr>
          <p:nvPr>
            <p:ph type="dt" sz="half" idx="10"/>
          </p:nvPr>
        </p:nvSpPr>
        <p:spPr/>
        <p:txBody>
          <a:bodyPr/>
          <a:lstStyle/>
          <a:p>
            <a:fld id="{F737FF65-DECE-4D42-8DDF-045CFF4B2FBA}" type="datetimeFigureOut">
              <a:rPr lang="en-CA" smtClean="0"/>
              <a:t>2026-04-12</a:t>
            </a:fld>
            <a:endParaRPr lang="en-CA"/>
          </a:p>
        </p:txBody>
      </p:sp>
      <p:sp>
        <p:nvSpPr>
          <p:cNvPr id="3" name="Footer Placeholder 2">
            <a:extLst>
              <a:ext uri="{FF2B5EF4-FFF2-40B4-BE49-F238E27FC236}">
                <a16:creationId xmlns:a16="http://schemas.microsoft.com/office/drawing/2014/main" id="{53702531-6C6E-6DA9-962E-0B2FAD37BFAD}"/>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7C3A645D-6C55-1A99-A072-69FC34194D85}"/>
              </a:ext>
            </a:extLst>
          </p:cNvPr>
          <p:cNvSpPr>
            <a:spLocks noGrp="1"/>
          </p:cNvSpPr>
          <p:nvPr>
            <p:ph type="sldNum" sz="quarter" idx="12"/>
          </p:nvPr>
        </p:nvSpPr>
        <p:spPr/>
        <p:txBody>
          <a:bodyPr/>
          <a:lstStyle/>
          <a:p>
            <a:fld id="{11928356-FA40-4A00-AB81-E7131251EB17}" type="slidenum">
              <a:rPr lang="en-CA" smtClean="0"/>
              <a:t>‹#›</a:t>
            </a:fld>
            <a:endParaRPr lang="en-CA"/>
          </a:p>
        </p:txBody>
      </p:sp>
    </p:spTree>
    <p:extLst>
      <p:ext uri="{BB962C8B-B14F-4D97-AF65-F5344CB8AC3E}">
        <p14:creationId xmlns:p14="http://schemas.microsoft.com/office/powerpoint/2010/main" val="3895630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E8C42-215C-2EDD-84B9-F151DB4CB7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DFF02CFC-A600-3BB0-97F0-C8362A688E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5FE0280B-B0E1-AE13-FD77-ACBE3FCDEB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787660-B8F8-7BBD-0925-6B7ED458818B}"/>
              </a:ext>
            </a:extLst>
          </p:cNvPr>
          <p:cNvSpPr>
            <a:spLocks noGrp="1"/>
          </p:cNvSpPr>
          <p:nvPr>
            <p:ph type="dt" sz="half" idx="10"/>
          </p:nvPr>
        </p:nvSpPr>
        <p:spPr/>
        <p:txBody>
          <a:bodyPr/>
          <a:lstStyle/>
          <a:p>
            <a:fld id="{F737FF65-DECE-4D42-8DDF-045CFF4B2FBA}" type="datetimeFigureOut">
              <a:rPr lang="en-CA" smtClean="0"/>
              <a:t>2026-04-12</a:t>
            </a:fld>
            <a:endParaRPr lang="en-CA"/>
          </a:p>
        </p:txBody>
      </p:sp>
      <p:sp>
        <p:nvSpPr>
          <p:cNvPr id="6" name="Footer Placeholder 5">
            <a:extLst>
              <a:ext uri="{FF2B5EF4-FFF2-40B4-BE49-F238E27FC236}">
                <a16:creationId xmlns:a16="http://schemas.microsoft.com/office/drawing/2014/main" id="{C85E3682-C1E3-2888-5612-67B348CCD2B0}"/>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E44DE06B-C604-05ED-956A-10CB49BD1901}"/>
              </a:ext>
            </a:extLst>
          </p:cNvPr>
          <p:cNvSpPr>
            <a:spLocks noGrp="1"/>
          </p:cNvSpPr>
          <p:nvPr>
            <p:ph type="sldNum" sz="quarter" idx="12"/>
          </p:nvPr>
        </p:nvSpPr>
        <p:spPr/>
        <p:txBody>
          <a:bodyPr/>
          <a:lstStyle/>
          <a:p>
            <a:fld id="{11928356-FA40-4A00-AB81-E7131251EB17}" type="slidenum">
              <a:rPr lang="en-CA" smtClean="0"/>
              <a:t>‹#›</a:t>
            </a:fld>
            <a:endParaRPr lang="en-CA"/>
          </a:p>
        </p:txBody>
      </p:sp>
    </p:spTree>
    <p:extLst>
      <p:ext uri="{BB962C8B-B14F-4D97-AF65-F5344CB8AC3E}">
        <p14:creationId xmlns:p14="http://schemas.microsoft.com/office/powerpoint/2010/main" val="1778948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91215-1721-9877-F26D-B7E92A1651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914AC3CA-2C12-4A02-3793-66DBAC6117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BD7B3CEA-7744-2507-B480-FCA926629B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581EB7-F06C-6C85-08E2-07779050B268}"/>
              </a:ext>
            </a:extLst>
          </p:cNvPr>
          <p:cNvSpPr>
            <a:spLocks noGrp="1"/>
          </p:cNvSpPr>
          <p:nvPr>
            <p:ph type="dt" sz="half" idx="10"/>
          </p:nvPr>
        </p:nvSpPr>
        <p:spPr/>
        <p:txBody>
          <a:bodyPr/>
          <a:lstStyle/>
          <a:p>
            <a:fld id="{F737FF65-DECE-4D42-8DDF-045CFF4B2FBA}" type="datetimeFigureOut">
              <a:rPr lang="en-CA" smtClean="0"/>
              <a:t>2026-04-12</a:t>
            </a:fld>
            <a:endParaRPr lang="en-CA"/>
          </a:p>
        </p:txBody>
      </p:sp>
      <p:sp>
        <p:nvSpPr>
          <p:cNvPr id="6" name="Footer Placeholder 5">
            <a:extLst>
              <a:ext uri="{FF2B5EF4-FFF2-40B4-BE49-F238E27FC236}">
                <a16:creationId xmlns:a16="http://schemas.microsoft.com/office/drawing/2014/main" id="{F46778B3-4DF5-AF24-FEA1-227A48083B63}"/>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BEAA094F-4B53-38F8-3032-40100FEC8B16}"/>
              </a:ext>
            </a:extLst>
          </p:cNvPr>
          <p:cNvSpPr>
            <a:spLocks noGrp="1"/>
          </p:cNvSpPr>
          <p:nvPr>
            <p:ph type="sldNum" sz="quarter" idx="12"/>
          </p:nvPr>
        </p:nvSpPr>
        <p:spPr/>
        <p:txBody>
          <a:bodyPr/>
          <a:lstStyle/>
          <a:p>
            <a:fld id="{11928356-FA40-4A00-AB81-E7131251EB17}" type="slidenum">
              <a:rPr lang="en-CA" smtClean="0"/>
              <a:t>‹#›</a:t>
            </a:fld>
            <a:endParaRPr lang="en-CA"/>
          </a:p>
        </p:txBody>
      </p:sp>
    </p:spTree>
    <p:extLst>
      <p:ext uri="{BB962C8B-B14F-4D97-AF65-F5344CB8AC3E}">
        <p14:creationId xmlns:p14="http://schemas.microsoft.com/office/powerpoint/2010/main" val="332829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966AF0-326C-5F41-B48C-80A304E2A9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8188FC0A-0424-B8EB-BDEA-45468EA5E1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934C1C9A-75F3-9A7D-88C0-E61217F0D8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737FF65-DECE-4D42-8DDF-045CFF4B2FBA}" type="datetimeFigureOut">
              <a:rPr lang="en-CA" smtClean="0"/>
              <a:t>2026-04-12</a:t>
            </a:fld>
            <a:endParaRPr lang="en-CA"/>
          </a:p>
        </p:txBody>
      </p:sp>
      <p:sp>
        <p:nvSpPr>
          <p:cNvPr id="5" name="Footer Placeholder 4">
            <a:extLst>
              <a:ext uri="{FF2B5EF4-FFF2-40B4-BE49-F238E27FC236}">
                <a16:creationId xmlns:a16="http://schemas.microsoft.com/office/drawing/2014/main" id="{7C66AB57-BE6F-D0DA-CEDF-318298C4CC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F04E624D-9E40-4CFA-8E69-4341E9FDC4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1928356-FA40-4A00-AB81-E7131251EB17}" type="slidenum">
              <a:rPr lang="en-CA" smtClean="0"/>
              <a:t>‹#›</a:t>
            </a:fld>
            <a:endParaRPr lang="en-CA"/>
          </a:p>
        </p:txBody>
      </p:sp>
    </p:spTree>
    <p:extLst>
      <p:ext uri="{BB962C8B-B14F-4D97-AF65-F5344CB8AC3E}">
        <p14:creationId xmlns:p14="http://schemas.microsoft.com/office/powerpoint/2010/main" val="18134469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CDEA9-1228-4DC9-F9BF-842AFD3EA6A0}"/>
              </a:ext>
            </a:extLst>
          </p:cNvPr>
          <p:cNvSpPr>
            <a:spLocks noGrp="1"/>
          </p:cNvSpPr>
          <p:nvPr>
            <p:ph type="ctrTitle"/>
          </p:nvPr>
        </p:nvSpPr>
        <p:spPr/>
        <p:txBody>
          <a:bodyPr/>
          <a:lstStyle/>
          <a:p>
            <a:r>
              <a:rPr lang="en-CA"/>
              <a:t>Overwhelming Victory</a:t>
            </a:r>
            <a:endParaRPr lang="en-CA" dirty="0"/>
          </a:p>
        </p:txBody>
      </p:sp>
      <p:sp>
        <p:nvSpPr>
          <p:cNvPr id="3" name="Subtitle 2">
            <a:extLst>
              <a:ext uri="{FF2B5EF4-FFF2-40B4-BE49-F238E27FC236}">
                <a16:creationId xmlns:a16="http://schemas.microsoft.com/office/drawing/2014/main" id="{4A92038B-FBDC-FAE0-E5D6-1BE005B34AA7}"/>
              </a:ext>
            </a:extLst>
          </p:cNvPr>
          <p:cNvSpPr>
            <a:spLocks noGrp="1"/>
          </p:cNvSpPr>
          <p:nvPr>
            <p:ph type="subTitle" idx="1"/>
          </p:nvPr>
        </p:nvSpPr>
        <p:spPr>
          <a:xfrm>
            <a:off x="1404257" y="3602038"/>
            <a:ext cx="9503229" cy="1655762"/>
          </a:xfrm>
        </p:spPr>
        <p:txBody>
          <a:bodyPr>
            <a:normAutofit/>
          </a:bodyPr>
          <a:lstStyle/>
          <a:p>
            <a:r>
              <a:rPr lang="en-CA" sz="3200"/>
              <a:t>Romans 8: 23-39 – maintaining a victorious mindset </a:t>
            </a:r>
          </a:p>
          <a:p>
            <a:r>
              <a:rPr lang="en-CA" sz="3200"/>
              <a:t>in the midst of the trials of life</a:t>
            </a:r>
            <a:endParaRPr lang="en-CA" sz="3200" dirty="0"/>
          </a:p>
        </p:txBody>
      </p:sp>
    </p:spTree>
    <p:extLst>
      <p:ext uri="{BB962C8B-B14F-4D97-AF65-F5344CB8AC3E}">
        <p14:creationId xmlns:p14="http://schemas.microsoft.com/office/powerpoint/2010/main" val="3555435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53ACC-57B8-8DA5-8F52-33D696A89011}"/>
              </a:ext>
            </a:extLst>
          </p:cNvPr>
          <p:cNvSpPr>
            <a:spLocks noGrp="1"/>
          </p:cNvSpPr>
          <p:nvPr>
            <p:ph type="title"/>
          </p:nvPr>
        </p:nvSpPr>
        <p:spPr>
          <a:xfrm>
            <a:off x="838200" y="365125"/>
            <a:ext cx="10515600" cy="473075"/>
          </a:xfrm>
        </p:spPr>
        <p:txBody>
          <a:bodyPr>
            <a:normAutofit fontScale="90000"/>
          </a:bodyPr>
          <a:lstStyle/>
          <a:p>
            <a:r>
              <a:rPr lang="en-CA" dirty="0"/>
              <a:t>Conclusion according to Peter: (1Peter 1:3-9)</a:t>
            </a:r>
          </a:p>
        </p:txBody>
      </p:sp>
      <p:sp>
        <p:nvSpPr>
          <p:cNvPr id="3" name="Content Placeholder 2">
            <a:extLst>
              <a:ext uri="{FF2B5EF4-FFF2-40B4-BE49-F238E27FC236}">
                <a16:creationId xmlns:a16="http://schemas.microsoft.com/office/drawing/2014/main" id="{7E2CB78E-6A50-8994-BD09-50BFFF604267}"/>
              </a:ext>
            </a:extLst>
          </p:cNvPr>
          <p:cNvSpPr>
            <a:spLocks noGrp="1"/>
          </p:cNvSpPr>
          <p:nvPr>
            <p:ph idx="1"/>
          </p:nvPr>
        </p:nvSpPr>
        <p:spPr>
          <a:xfrm>
            <a:off x="838200" y="1121230"/>
            <a:ext cx="10515600" cy="5214256"/>
          </a:xfrm>
        </p:spPr>
        <p:txBody>
          <a:bodyPr>
            <a:normAutofit fontScale="85000" lnSpcReduction="10000"/>
          </a:bodyPr>
          <a:lstStyle/>
          <a:p>
            <a:r>
              <a:rPr lang="en-US" b="1" dirty="0"/>
              <a:t>3</a:t>
            </a:r>
            <a:r>
              <a:rPr lang="en-US" dirty="0"/>
              <a:t>All praise to God, the Father of our Lord Jesus Christ. It is by his great mercy that we have been born again, because God raised Jesus Christ from the dead. Now we live with great expectation, </a:t>
            </a:r>
            <a:r>
              <a:rPr lang="en-US" b="1" dirty="0"/>
              <a:t>4</a:t>
            </a:r>
            <a:r>
              <a:rPr lang="en-US" dirty="0"/>
              <a:t>and we have a priceless inheritance—an inheritance that is kept in heaven for you, pure and undefiled, beyond the reach of change and decay. </a:t>
            </a:r>
            <a:r>
              <a:rPr lang="en-US" b="1" dirty="0"/>
              <a:t>5</a:t>
            </a:r>
            <a:r>
              <a:rPr lang="en-US" dirty="0"/>
              <a:t>And through your faith, God is protecting you by his power until you receive this salvation, which is ready to be revealed on the last day for all to see.</a:t>
            </a:r>
          </a:p>
          <a:p>
            <a:r>
              <a:rPr lang="en-US" b="1" dirty="0"/>
              <a:t>6</a:t>
            </a:r>
            <a:r>
              <a:rPr lang="en-US" dirty="0"/>
              <a:t>So be truly glad. There is wonderful joy ahead, even though you must endure many trials for a little while. </a:t>
            </a:r>
            <a:r>
              <a:rPr lang="en-US" b="1" dirty="0"/>
              <a:t>7</a:t>
            </a:r>
            <a:r>
              <a:rPr lang="en-US" dirty="0"/>
              <a:t>These trials will show that your faith is genuine. It is being tested as fire tests and purifies gold—though your faith is far more precious than mere gold. So when your faith remains strong through many trials, it will bring you much praise and glory and honor on the day when Jesus Christ is revealed to the whole world.</a:t>
            </a:r>
          </a:p>
          <a:p>
            <a:r>
              <a:rPr lang="en-US" b="1" dirty="0"/>
              <a:t>8</a:t>
            </a:r>
            <a:r>
              <a:rPr lang="en-US" dirty="0"/>
              <a:t>You love him even though you have never seen him. Though you do not see him now, you trust him; and you rejoice with a glorious, inexpressible joy. </a:t>
            </a:r>
            <a:r>
              <a:rPr lang="en-US" b="1" dirty="0"/>
              <a:t>9</a:t>
            </a:r>
            <a:r>
              <a:rPr lang="en-US" dirty="0"/>
              <a:t>The reward for trusting him will be the salvation of your souls.</a:t>
            </a:r>
          </a:p>
        </p:txBody>
      </p:sp>
    </p:spTree>
    <p:extLst>
      <p:ext uri="{BB962C8B-B14F-4D97-AF65-F5344CB8AC3E}">
        <p14:creationId xmlns:p14="http://schemas.microsoft.com/office/powerpoint/2010/main" val="2476182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3E0D8-7087-9AA7-58B4-4146AAA2EE30}"/>
              </a:ext>
            </a:extLst>
          </p:cNvPr>
          <p:cNvSpPr>
            <a:spLocks noGrp="1"/>
          </p:cNvSpPr>
          <p:nvPr>
            <p:ph type="title"/>
          </p:nvPr>
        </p:nvSpPr>
        <p:spPr/>
        <p:txBody>
          <a:bodyPr/>
          <a:lstStyle/>
          <a:p>
            <a:r>
              <a:rPr lang="en-CA"/>
              <a:t>Summary of Romans 8 so far: The security of those in Christ</a:t>
            </a:r>
            <a:endParaRPr lang="en-CA" dirty="0"/>
          </a:p>
        </p:txBody>
      </p:sp>
      <p:sp>
        <p:nvSpPr>
          <p:cNvPr id="3" name="Content Placeholder 2">
            <a:extLst>
              <a:ext uri="{FF2B5EF4-FFF2-40B4-BE49-F238E27FC236}">
                <a16:creationId xmlns:a16="http://schemas.microsoft.com/office/drawing/2014/main" id="{30E47894-A21D-EB7F-7397-44D4105BBC1F}"/>
              </a:ext>
            </a:extLst>
          </p:cNvPr>
          <p:cNvSpPr>
            <a:spLocks noGrp="1"/>
          </p:cNvSpPr>
          <p:nvPr>
            <p:ph idx="1"/>
          </p:nvPr>
        </p:nvSpPr>
        <p:spPr>
          <a:xfrm>
            <a:off x="838200" y="1825625"/>
            <a:ext cx="10515600" cy="4667250"/>
          </a:xfrm>
        </p:spPr>
        <p:txBody>
          <a:bodyPr>
            <a:normAutofit/>
          </a:bodyPr>
          <a:lstStyle/>
          <a:p>
            <a:r>
              <a:rPr lang="en-CA" b="1" u="sng" dirty="0"/>
              <a:t>1-4</a:t>
            </a:r>
            <a:r>
              <a:rPr lang="en-CA" b="1" dirty="0"/>
              <a:t>: We have been freed from the law –</a:t>
            </a:r>
            <a:r>
              <a:rPr lang="en-CA" dirty="0"/>
              <a:t> because all of its demands have been fulfilled in the life and death of Christ (</a:t>
            </a:r>
            <a:r>
              <a:rPr lang="en-CA" dirty="0">
                <a:highlight>
                  <a:srgbClr val="FFFF00"/>
                </a:highlight>
              </a:rPr>
              <a:t>Matt. 5:17</a:t>
            </a:r>
            <a:r>
              <a:rPr lang="en-CA" dirty="0"/>
              <a:t>), with proof that God accepted His vicarious substitution by raising Him from the dead (</a:t>
            </a:r>
            <a:r>
              <a:rPr lang="en-CA" dirty="0">
                <a:highlight>
                  <a:srgbClr val="FFFF00"/>
                </a:highlight>
              </a:rPr>
              <a:t>Rom. 1:4; Heb. 9:11-15</a:t>
            </a:r>
            <a:r>
              <a:rPr lang="en-CA" dirty="0"/>
              <a:t>)</a:t>
            </a:r>
          </a:p>
          <a:p>
            <a:pPr marL="0" indent="0">
              <a:buNone/>
            </a:pPr>
            <a:endParaRPr lang="en-CA" dirty="0"/>
          </a:p>
          <a:p>
            <a:r>
              <a:rPr lang="en-CA" b="1" u="sng" dirty="0"/>
              <a:t>5-13</a:t>
            </a:r>
            <a:r>
              <a:rPr lang="en-CA" b="1" dirty="0"/>
              <a:t>: We have been indwelt by Holy Spirit – </a:t>
            </a:r>
            <a:r>
              <a:rPr lang="en-CA" dirty="0"/>
              <a:t>We are in Christ; Holy Spirit is in us – we are one with God (</a:t>
            </a:r>
            <a:r>
              <a:rPr lang="en-CA" dirty="0">
                <a:highlight>
                  <a:srgbClr val="FFFF00"/>
                </a:highlight>
              </a:rPr>
              <a:t>John 17:20-26</a:t>
            </a:r>
            <a:r>
              <a:rPr lang="en-CA" dirty="0"/>
              <a:t>); Living by Holy Spirit brings life and peace – eternal life now and guaranteed for fullness in the future – live by the Spirit, not the flesh (</a:t>
            </a:r>
            <a:r>
              <a:rPr lang="en-CA" dirty="0">
                <a:highlight>
                  <a:srgbClr val="FFFF00"/>
                </a:highlight>
              </a:rPr>
              <a:t>our mindset is key – vs. 5-8)</a:t>
            </a:r>
          </a:p>
        </p:txBody>
      </p:sp>
    </p:spTree>
    <p:extLst>
      <p:ext uri="{BB962C8B-B14F-4D97-AF65-F5344CB8AC3E}">
        <p14:creationId xmlns:p14="http://schemas.microsoft.com/office/powerpoint/2010/main" val="1621015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50D92-7851-7442-F542-DC0B951B70BF}"/>
              </a:ext>
            </a:extLst>
          </p:cNvPr>
          <p:cNvSpPr>
            <a:spLocks noGrp="1"/>
          </p:cNvSpPr>
          <p:nvPr>
            <p:ph type="title"/>
          </p:nvPr>
        </p:nvSpPr>
        <p:spPr/>
        <p:txBody>
          <a:bodyPr/>
          <a:lstStyle/>
          <a:p>
            <a:r>
              <a:rPr kumimoji="0" lang="en-CA" sz="4400" b="0" i="0" u="none" strike="noStrike" kern="1200" cap="none" spc="0" normalizeH="0" baseline="0" noProof="0">
                <a:ln>
                  <a:noFill/>
                </a:ln>
                <a:solidFill>
                  <a:prstClr val="black"/>
                </a:solidFill>
                <a:effectLst/>
                <a:uLnTx/>
                <a:uFillTx/>
                <a:latin typeface="Aptos Display" panose="02110004020202020204"/>
                <a:ea typeface="+mj-ea"/>
                <a:cs typeface="+mj-cs"/>
              </a:rPr>
              <a:t>Summary of Romans 8 so far: The security of those in Christ</a:t>
            </a:r>
            <a:endParaRPr lang="en-CA" dirty="0"/>
          </a:p>
        </p:txBody>
      </p:sp>
      <p:sp>
        <p:nvSpPr>
          <p:cNvPr id="3" name="Content Placeholder 2">
            <a:extLst>
              <a:ext uri="{FF2B5EF4-FFF2-40B4-BE49-F238E27FC236}">
                <a16:creationId xmlns:a16="http://schemas.microsoft.com/office/drawing/2014/main" id="{94D1BFAA-58CF-7212-FC82-24CCDE151BF8}"/>
              </a:ext>
            </a:extLst>
          </p:cNvPr>
          <p:cNvSpPr>
            <a:spLocks noGrp="1"/>
          </p:cNvSpPr>
          <p:nvPr>
            <p:ph idx="1"/>
          </p:nvPr>
        </p:nvSpPr>
        <p:spPr>
          <a:xfrm>
            <a:off x="838200" y="1825625"/>
            <a:ext cx="10515600" cy="4667250"/>
          </a:xfrm>
        </p:spPr>
        <p:txBody>
          <a:bodyPr>
            <a:normAutofit lnSpcReduction="1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CA" sz="2800" b="1" i="0" u="sng" strike="noStrike" kern="1200" cap="none" spc="0" normalizeH="0" baseline="0" noProof="0" dirty="0">
                <a:ln>
                  <a:noFill/>
                </a:ln>
                <a:solidFill>
                  <a:prstClr val="black"/>
                </a:solidFill>
                <a:effectLst/>
                <a:uLnTx/>
                <a:uFillTx/>
                <a:latin typeface="Aptos" panose="02110004020202020204"/>
                <a:ea typeface="+mn-ea"/>
                <a:cs typeface="+mn-cs"/>
              </a:rPr>
              <a:t>14-18</a:t>
            </a:r>
            <a:r>
              <a:rPr kumimoji="0" lang="en-CA" sz="2800" b="1" i="0" u="none" strike="noStrike" kern="1200" cap="none" spc="0" normalizeH="0" baseline="0" noProof="0" dirty="0">
                <a:ln>
                  <a:noFill/>
                </a:ln>
                <a:solidFill>
                  <a:prstClr val="black"/>
                </a:solidFill>
                <a:effectLst/>
                <a:uLnTx/>
                <a:uFillTx/>
                <a:latin typeface="Aptos" panose="02110004020202020204"/>
                <a:ea typeface="+mn-ea"/>
                <a:cs typeface="+mn-cs"/>
              </a:rPr>
              <a:t>: We have been adopted as Children of God – </a:t>
            </a:r>
            <a:r>
              <a:rPr kumimoji="0" lang="en-CA" sz="2800" b="0" i="0" u="none" strike="noStrike" kern="1200" cap="none" spc="0" normalizeH="0" baseline="0" noProof="0" dirty="0">
                <a:ln>
                  <a:noFill/>
                </a:ln>
                <a:solidFill>
                  <a:prstClr val="black"/>
                </a:solidFill>
                <a:effectLst/>
                <a:uLnTx/>
                <a:uFillTx/>
                <a:latin typeface="Aptos" panose="02110004020202020204"/>
                <a:ea typeface="+mn-ea"/>
                <a:cs typeface="+mn-cs"/>
              </a:rPr>
              <a:t>We are children of God adopted into His family. He is our Father, Jesus is our brother, hence we are co-heirs with Christ to receive all that Father gives us. The road to glory is marked with suffering, like our Brother</a:t>
            </a:r>
          </a:p>
          <a:p>
            <a:pPr marL="0" marR="0" lvl="0" indent="0" algn="l" defTabSz="914400" rtl="0" eaLnBrk="1" fontAlgn="auto" latinLnBrk="0" hangingPunct="1">
              <a:lnSpc>
                <a:spcPct val="90000"/>
              </a:lnSpc>
              <a:spcBef>
                <a:spcPts val="1000"/>
              </a:spcBef>
              <a:spcAft>
                <a:spcPts val="0"/>
              </a:spcAft>
              <a:buClrTx/>
              <a:buSzTx/>
              <a:buNone/>
              <a:tabLst/>
              <a:defRPr/>
            </a:pPr>
            <a:endParaRPr kumimoji="0" lang="en-CA" sz="2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CA" b="1" u="sng" dirty="0">
                <a:solidFill>
                  <a:prstClr val="black"/>
                </a:solidFill>
                <a:latin typeface="Aptos" panose="02110004020202020204"/>
              </a:rPr>
              <a:t>19-23</a:t>
            </a:r>
            <a:r>
              <a:rPr lang="en-CA" b="1" dirty="0">
                <a:solidFill>
                  <a:prstClr val="black"/>
                </a:solidFill>
                <a:latin typeface="Aptos" panose="02110004020202020204"/>
              </a:rPr>
              <a:t>: We have been called to share in the sufferings of Christ before we share His glory</a:t>
            </a:r>
            <a:endParaRPr kumimoji="0" lang="en-CA" sz="2800" b="1" i="0" u="sng"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None/>
              <a:tabLst/>
              <a:defRPr/>
            </a:pPr>
            <a:r>
              <a:rPr kumimoji="0" lang="en-CA" sz="2800" i="0" strike="noStrike" kern="1200" cap="none" spc="0" normalizeH="0" baseline="0" noProof="0" dirty="0">
                <a:ln>
                  <a:noFill/>
                </a:ln>
                <a:solidFill>
                  <a:prstClr val="black"/>
                </a:solidFill>
                <a:effectLst/>
                <a:uLnTx/>
                <a:uFillTx/>
                <a:latin typeface="Aptos" panose="02110004020202020204"/>
                <a:ea typeface="+mn-ea"/>
                <a:cs typeface="+mn-cs"/>
              </a:rPr>
              <a:t>Suffering is not only the product of choosing to follow Jesus in a world that hates Him but is part of being in a universe that is decaying. </a:t>
            </a:r>
            <a:r>
              <a:rPr lang="en-CA" dirty="0">
                <a:solidFill>
                  <a:prstClr val="black"/>
                </a:solidFill>
                <a:latin typeface="Aptos" panose="02110004020202020204"/>
              </a:rPr>
              <a:t>However,</a:t>
            </a:r>
            <a:r>
              <a:rPr kumimoji="0" lang="en-CA" sz="2800" i="0" strike="noStrike" kern="1200" cap="none" spc="0" normalizeH="0" baseline="0" noProof="0" dirty="0">
                <a:ln>
                  <a:noFill/>
                </a:ln>
                <a:solidFill>
                  <a:prstClr val="black"/>
                </a:solidFill>
                <a:effectLst/>
                <a:uLnTx/>
                <a:uFillTx/>
                <a:latin typeface="Aptos" panose="02110004020202020204"/>
                <a:ea typeface="+mn-ea"/>
                <a:cs typeface="+mn-cs"/>
              </a:rPr>
              <a:t> there will be a liberation day for all of creation at the consummation of all things (</a:t>
            </a:r>
            <a:r>
              <a:rPr kumimoji="0" lang="en-CA" sz="2800" i="0"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Phil. 3:20-21; Col. 1:13-20</a:t>
            </a:r>
            <a:r>
              <a:rPr kumimoji="0" lang="en-CA" sz="2800" i="0" strike="noStrike" kern="1200" cap="none" spc="0" normalizeH="0" baseline="0" noProof="0" dirty="0">
                <a:ln>
                  <a:noFill/>
                </a:ln>
                <a:solidFill>
                  <a:prstClr val="black"/>
                </a:solidFill>
                <a:effectLst/>
                <a:uLnTx/>
                <a:uFillTx/>
                <a:latin typeface="Aptos" panose="02110004020202020204"/>
                <a:ea typeface="+mn-ea"/>
                <a:cs typeface="+mn-cs"/>
              </a:rPr>
              <a:t>)</a:t>
            </a:r>
          </a:p>
          <a:p>
            <a:endParaRPr lang="en-CA" dirty="0"/>
          </a:p>
        </p:txBody>
      </p:sp>
    </p:spTree>
    <p:extLst>
      <p:ext uri="{BB962C8B-B14F-4D97-AF65-F5344CB8AC3E}">
        <p14:creationId xmlns:p14="http://schemas.microsoft.com/office/powerpoint/2010/main" val="1864771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C8D79-E352-0877-7ED9-829763812CEC}"/>
              </a:ext>
            </a:extLst>
          </p:cNvPr>
          <p:cNvSpPr>
            <a:spLocks noGrp="1"/>
          </p:cNvSpPr>
          <p:nvPr>
            <p:ph type="title"/>
          </p:nvPr>
        </p:nvSpPr>
        <p:spPr/>
        <p:txBody>
          <a:bodyPr/>
          <a:lstStyle/>
          <a:p>
            <a:r>
              <a:rPr lang="en-CA" dirty="0"/>
              <a:t>Reasons for a victorious mindset: #1 - Promise</a:t>
            </a:r>
          </a:p>
        </p:txBody>
      </p:sp>
      <p:sp>
        <p:nvSpPr>
          <p:cNvPr id="3" name="Content Placeholder 2">
            <a:extLst>
              <a:ext uri="{FF2B5EF4-FFF2-40B4-BE49-F238E27FC236}">
                <a16:creationId xmlns:a16="http://schemas.microsoft.com/office/drawing/2014/main" id="{D4BD1EBF-D6D4-591B-26C0-75754E8A910E}"/>
              </a:ext>
            </a:extLst>
          </p:cNvPr>
          <p:cNvSpPr>
            <a:spLocks noGrp="1"/>
          </p:cNvSpPr>
          <p:nvPr>
            <p:ph idx="1"/>
          </p:nvPr>
        </p:nvSpPr>
        <p:spPr>
          <a:xfrm>
            <a:off x="838200" y="1825625"/>
            <a:ext cx="10515600" cy="4667250"/>
          </a:xfrm>
        </p:spPr>
        <p:txBody>
          <a:bodyPr>
            <a:normAutofit fontScale="92500" lnSpcReduction="10000"/>
          </a:bodyPr>
          <a:lstStyle/>
          <a:p>
            <a:r>
              <a:rPr lang="en-CA" b="1" u="sng" dirty="0"/>
              <a:t>23-25</a:t>
            </a:r>
            <a:r>
              <a:rPr lang="en-CA" b="1" dirty="0"/>
              <a:t>: We are filled with hope because of the promise of Holy Spirit</a:t>
            </a:r>
          </a:p>
          <a:p>
            <a:pPr marL="0" indent="0">
              <a:buNone/>
            </a:pPr>
            <a:r>
              <a:rPr lang="en-CA" dirty="0"/>
              <a:t>What keeps us going through the suffering – the hope of freedom from suffering and decay – We have the “firstfruits” of Holy Spirit guaranteeing the rest of the harvest to come. The word of God is filled with promises of resurrection, of which we have a taste now. The hope of the liberation causes us to persevere and eagerly anticipate future glory. He is the pledge (‘</a:t>
            </a:r>
            <a:r>
              <a:rPr lang="en-CA" dirty="0" err="1"/>
              <a:t>Arrabon</a:t>
            </a:r>
            <a:r>
              <a:rPr lang="en-CA" dirty="0"/>
              <a:t>’) – His transformation has already begun</a:t>
            </a:r>
          </a:p>
          <a:p>
            <a:pPr marL="0" indent="0">
              <a:buNone/>
            </a:pPr>
            <a:r>
              <a:rPr lang="en-CA" dirty="0"/>
              <a:t>Holy Spirit is the promise: </a:t>
            </a:r>
            <a:r>
              <a:rPr lang="en-CA" dirty="0">
                <a:highlight>
                  <a:srgbClr val="FFFF00"/>
                </a:highlight>
              </a:rPr>
              <a:t>Acts 2:33, 38-39 </a:t>
            </a:r>
            <a:r>
              <a:rPr lang="en-CA" dirty="0"/>
              <a:t>(New Covenant – Ez. 36)</a:t>
            </a:r>
          </a:p>
          <a:p>
            <a:pPr marL="0" indent="0">
              <a:buNone/>
            </a:pPr>
            <a:r>
              <a:rPr lang="en-CA" dirty="0"/>
              <a:t>Holy Spirit is the guarantee: </a:t>
            </a:r>
            <a:r>
              <a:rPr lang="en-CA" dirty="0">
                <a:highlight>
                  <a:srgbClr val="FFFF00"/>
                </a:highlight>
              </a:rPr>
              <a:t>Eph. 1:13-14 </a:t>
            </a:r>
            <a:r>
              <a:rPr lang="en-CA" dirty="0"/>
              <a:t>(literally – a pledge, down payment)</a:t>
            </a:r>
          </a:p>
          <a:p>
            <a:pPr marL="0" indent="0">
              <a:buNone/>
            </a:pPr>
            <a:r>
              <a:rPr lang="en-CA" dirty="0"/>
              <a:t>Holy Spirit is the engagement gift to the Bride guaranteeing the wedding day and full covenant union. </a:t>
            </a:r>
            <a:r>
              <a:rPr lang="en-CA" dirty="0">
                <a:highlight>
                  <a:srgbClr val="FFFF00"/>
                </a:highlight>
              </a:rPr>
              <a:t>(2Cor. 1:22; 5:1-9)</a:t>
            </a:r>
          </a:p>
        </p:txBody>
      </p:sp>
    </p:spTree>
    <p:extLst>
      <p:ext uri="{BB962C8B-B14F-4D97-AF65-F5344CB8AC3E}">
        <p14:creationId xmlns:p14="http://schemas.microsoft.com/office/powerpoint/2010/main" val="2803783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185E4-3A9A-38E8-D87F-90D2A01D2EBF}"/>
              </a:ext>
            </a:extLst>
          </p:cNvPr>
          <p:cNvSpPr>
            <a:spLocks noGrp="1"/>
          </p:cNvSpPr>
          <p:nvPr>
            <p:ph type="title"/>
          </p:nvPr>
        </p:nvSpPr>
        <p:spPr/>
        <p:txBody>
          <a:bodyPr/>
          <a:lstStyle/>
          <a:p>
            <a:r>
              <a:rPr kumimoji="0" lang="en-CA" sz="4400" b="0" i="0" u="none" strike="noStrike" kern="1200" cap="none" spc="0" normalizeH="0" baseline="0" noProof="0" dirty="0">
                <a:ln>
                  <a:noFill/>
                </a:ln>
                <a:solidFill>
                  <a:prstClr val="black"/>
                </a:solidFill>
                <a:effectLst/>
                <a:uLnTx/>
                <a:uFillTx/>
                <a:latin typeface="Aptos Display" panose="02110004020202020204"/>
                <a:ea typeface="+mj-ea"/>
                <a:cs typeface="+mj-cs"/>
              </a:rPr>
              <a:t>Reasons for a victorious mindset: #2 – Prayer by Holy Spirit</a:t>
            </a:r>
            <a:endParaRPr lang="en-CA" dirty="0"/>
          </a:p>
        </p:txBody>
      </p:sp>
      <p:sp>
        <p:nvSpPr>
          <p:cNvPr id="3" name="Content Placeholder 2">
            <a:extLst>
              <a:ext uri="{FF2B5EF4-FFF2-40B4-BE49-F238E27FC236}">
                <a16:creationId xmlns:a16="http://schemas.microsoft.com/office/drawing/2014/main" id="{2C1185E2-2A0D-D8B5-3D88-B1A6C7556944}"/>
              </a:ext>
            </a:extLst>
          </p:cNvPr>
          <p:cNvSpPr>
            <a:spLocks noGrp="1"/>
          </p:cNvSpPr>
          <p:nvPr>
            <p:ph idx="1"/>
          </p:nvPr>
        </p:nvSpPr>
        <p:spPr>
          <a:xfrm>
            <a:off x="838200" y="1825625"/>
            <a:ext cx="10515600" cy="4667250"/>
          </a:xfrm>
        </p:spPr>
        <p:txBody>
          <a:bodyPr>
            <a:normAutofit/>
          </a:bodyPr>
          <a:lstStyle/>
          <a:p>
            <a:r>
              <a:rPr lang="en-CA" b="1" u="sng" dirty="0"/>
              <a:t>26-28</a:t>
            </a:r>
            <a:r>
              <a:rPr lang="en-CA" b="1" dirty="0"/>
              <a:t>: Holy Spirit assistance, especially with our prayers - Just as hope keeps us going, so Holy Spirit does</a:t>
            </a:r>
          </a:p>
          <a:p>
            <a:pPr>
              <a:buFontTx/>
              <a:buChar char="-"/>
            </a:pPr>
            <a:r>
              <a:rPr lang="en-CA" dirty="0"/>
              <a:t>He is our Comforter, our Helper, our Teacher of Truth, who brings to remembrance what we need to know. He convicts, encourages, reveals the mind of Christ, reveals the future, is our connection to Jesus and the Father (</a:t>
            </a:r>
            <a:r>
              <a:rPr lang="en-CA" dirty="0">
                <a:highlight>
                  <a:srgbClr val="FFFF00"/>
                </a:highlight>
              </a:rPr>
              <a:t>John 14:16; 14:26; 15:26; 16:7</a:t>
            </a:r>
            <a:r>
              <a:rPr lang="en-CA" dirty="0"/>
              <a:t>).</a:t>
            </a:r>
          </a:p>
          <a:p>
            <a:pPr algn="l"/>
            <a:r>
              <a:rPr lang="en-US" sz="2800" b="0" i="0" u="none" strike="noStrike" baseline="30000" dirty="0"/>
              <a:t>NLT </a:t>
            </a:r>
            <a:r>
              <a:rPr lang="en-US" sz="2800" b="1" i="0" u="none" strike="noStrike" baseline="0" dirty="0"/>
              <a:t>Ephesians 6:18</a:t>
            </a:r>
            <a:r>
              <a:rPr lang="en-US" sz="2800" b="0" i="0" u="none" strike="noStrike" baseline="0" dirty="0"/>
              <a:t> Pray at all times and on every occasion in the power of the Holy Spirit. (Jude 1:20)</a:t>
            </a:r>
          </a:p>
          <a:p>
            <a:pPr algn="l"/>
            <a:r>
              <a:rPr lang="en-US" dirty="0"/>
              <a:t>Admit we don’t know “what” to pray, allow HS to help us know the will of God (</a:t>
            </a:r>
            <a:r>
              <a:rPr lang="en-US" dirty="0">
                <a:highlight>
                  <a:srgbClr val="FFFF00"/>
                </a:highlight>
              </a:rPr>
              <a:t>1John 3:22-24; 5:14</a:t>
            </a:r>
            <a:r>
              <a:rPr lang="en-US" dirty="0"/>
              <a:t>) (</a:t>
            </a:r>
            <a:r>
              <a:rPr lang="en-US" dirty="0">
                <a:highlight>
                  <a:srgbClr val="FFFF00"/>
                </a:highlight>
              </a:rPr>
              <a:t>1Cor. 2:9-16</a:t>
            </a:r>
            <a:r>
              <a:rPr lang="en-US" dirty="0"/>
              <a:t>)</a:t>
            </a:r>
            <a:endParaRPr lang="en-CA" dirty="0"/>
          </a:p>
        </p:txBody>
      </p:sp>
    </p:spTree>
    <p:extLst>
      <p:ext uri="{BB962C8B-B14F-4D97-AF65-F5344CB8AC3E}">
        <p14:creationId xmlns:p14="http://schemas.microsoft.com/office/powerpoint/2010/main" val="4094185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EE340-9F04-FE86-4047-4A8964B7C8E9}"/>
              </a:ext>
            </a:extLst>
          </p:cNvPr>
          <p:cNvSpPr>
            <a:spLocks noGrp="1"/>
          </p:cNvSpPr>
          <p:nvPr>
            <p:ph type="title"/>
          </p:nvPr>
        </p:nvSpPr>
        <p:spPr/>
        <p:txBody>
          <a:bodyPr/>
          <a:lstStyle/>
          <a:p>
            <a:r>
              <a:rPr kumimoji="0" lang="en-CA" sz="4400" b="0" i="0" u="none" strike="noStrike" kern="1200" cap="none" spc="0" normalizeH="0" baseline="0" noProof="0" dirty="0">
                <a:ln>
                  <a:noFill/>
                </a:ln>
                <a:solidFill>
                  <a:prstClr val="black"/>
                </a:solidFill>
                <a:effectLst/>
                <a:uLnTx/>
                <a:uFillTx/>
                <a:latin typeface="Aptos Display" panose="02110004020202020204"/>
                <a:ea typeface="+mj-ea"/>
                <a:cs typeface="+mj-cs"/>
              </a:rPr>
              <a:t>Reasons for a victorious mindset: #3 – Prayer by Jesus</a:t>
            </a:r>
            <a:endParaRPr lang="en-CA" dirty="0"/>
          </a:p>
        </p:txBody>
      </p:sp>
      <p:sp>
        <p:nvSpPr>
          <p:cNvPr id="3" name="Content Placeholder 2">
            <a:extLst>
              <a:ext uri="{FF2B5EF4-FFF2-40B4-BE49-F238E27FC236}">
                <a16:creationId xmlns:a16="http://schemas.microsoft.com/office/drawing/2014/main" id="{2F710C2C-E1C5-EDF4-D389-19B420137A2E}"/>
              </a:ext>
            </a:extLst>
          </p:cNvPr>
          <p:cNvSpPr>
            <a:spLocks noGrp="1"/>
          </p:cNvSpPr>
          <p:nvPr>
            <p:ph idx="1"/>
          </p:nvPr>
        </p:nvSpPr>
        <p:spPr/>
        <p:txBody>
          <a:bodyPr/>
          <a:lstStyle/>
          <a:p>
            <a:r>
              <a:rPr lang="en-CA" b="1" u="sng" dirty="0"/>
              <a:t>34</a:t>
            </a:r>
            <a:r>
              <a:rPr lang="en-CA" b="1" dirty="0"/>
              <a:t>: Jesus is interceding for us also – </a:t>
            </a:r>
          </a:p>
          <a:p>
            <a:r>
              <a:rPr lang="en-CA" b="1" dirty="0"/>
              <a:t>Holy Spirit and Jesus work in tandem/concert (</a:t>
            </a:r>
            <a:r>
              <a:rPr lang="en-CA" b="1" dirty="0">
                <a:highlight>
                  <a:srgbClr val="FFFF00"/>
                </a:highlight>
              </a:rPr>
              <a:t>John 16:13-15</a:t>
            </a:r>
            <a:r>
              <a:rPr lang="en-CA" b="1" dirty="0"/>
              <a:t>)</a:t>
            </a:r>
          </a:p>
          <a:p>
            <a:pPr marL="0" indent="0">
              <a:buNone/>
            </a:pPr>
            <a:r>
              <a:rPr lang="en-CA" b="1" dirty="0">
                <a:highlight>
                  <a:srgbClr val="FFFF00"/>
                </a:highlight>
              </a:rPr>
              <a:t>Heb. 7:25, Heb. 9:24, Isa. 53:12</a:t>
            </a:r>
          </a:p>
          <a:p>
            <a:pPr marL="0" indent="0">
              <a:buNone/>
            </a:pPr>
            <a:r>
              <a:rPr lang="en-CA" b="1" dirty="0">
                <a:highlight>
                  <a:srgbClr val="FFFF00"/>
                </a:highlight>
              </a:rPr>
              <a:t>John 14:13, John 16:23-24</a:t>
            </a:r>
          </a:p>
          <a:p>
            <a:pPr marL="0" indent="0">
              <a:buNone/>
            </a:pPr>
            <a:r>
              <a:rPr lang="en-CA" b="1" dirty="0">
                <a:highlight>
                  <a:srgbClr val="FFFF00"/>
                </a:highlight>
              </a:rPr>
              <a:t>1Tim. 2:5; 1John 2:1</a:t>
            </a:r>
          </a:p>
          <a:p>
            <a:r>
              <a:rPr lang="en-CA" b="1" u="sng" dirty="0"/>
              <a:t>28</a:t>
            </a:r>
            <a:r>
              <a:rPr lang="en-CA" b="1" dirty="0"/>
              <a:t>: In Hope, we believe that Holy Spirit and Jesus work on our behalf to bring our lives to their predetermined conclusion: redemption, adoption, sanctification and glorification</a:t>
            </a:r>
          </a:p>
        </p:txBody>
      </p:sp>
    </p:spTree>
    <p:extLst>
      <p:ext uri="{BB962C8B-B14F-4D97-AF65-F5344CB8AC3E}">
        <p14:creationId xmlns:p14="http://schemas.microsoft.com/office/powerpoint/2010/main" val="29029742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79E1E-483D-374D-754C-06F9A81646A4}"/>
              </a:ext>
            </a:extLst>
          </p:cNvPr>
          <p:cNvSpPr>
            <a:spLocks noGrp="1"/>
          </p:cNvSpPr>
          <p:nvPr>
            <p:ph type="title"/>
          </p:nvPr>
        </p:nvSpPr>
        <p:spPr/>
        <p:txBody>
          <a:bodyPr>
            <a:normAutofit fontScale="90000"/>
          </a:bodyPr>
          <a:lstStyle/>
          <a:p>
            <a:r>
              <a:rPr kumimoji="0" lang="en-CA" sz="4400" b="0" i="0" u="none" strike="noStrike" kern="1200" cap="none" spc="0" normalizeH="0" baseline="0" noProof="0" dirty="0">
                <a:ln>
                  <a:noFill/>
                </a:ln>
                <a:solidFill>
                  <a:prstClr val="black"/>
                </a:solidFill>
                <a:effectLst/>
                <a:uLnTx/>
                <a:uFillTx/>
                <a:latin typeface="Aptos Display" panose="02110004020202020204"/>
                <a:ea typeface="+mj-ea"/>
                <a:cs typeface="+mj-cs"/>
              </a:rPr>
              <a:t>Reasons for a victorious mindset: #4 </a:t>
            </a:r>
            <a:r>
              <a:rPr kumimoji="0" lang="en-CA" sz="4400" b="0" i="0" u="none" strike="noStrike" kern="1200" cap="none" spc="0" normalizeH="0" baseline="0" noProof="0">
                <a:ln>
                  <a:noFill/>
                </a:ln>
                <a:solidFill>
                  <a:prstClr val="black"/>
                </a:solidFill>
                <a:effectLst/>
                <a:uLnTx/>
                <a:uFillTx/>
                <a:latin typeface="Aptos Display" panose="02110004020202020204"/>
                <a:ea typeface="+mj-ea"/>
                <a:cs typeface="+mj-cs"/>
              </a:rPr>
              <a:t>– Purpose of God: </a:t>
            </a:r>
            <a:r>
              <a:rPr kumimoji="0" lang="en-CA" sz="4400" b="0" i="0" u="none" strike="noStrike" kern="1200" cap="none" spc="0" normalizeH="0" baseline="0" noProof="0" dirty="0">
                <a:ln>
                  <a:noFill/>
                </a:ln>
                <a:solidFill>
                  <a:prstClr val="black"/>
                </a:solidFill>
                <a:effectLst/>
                <a:uLnTx/>
                <a:uFillTx/>
                <a:latin typeface="Aptos Display" panose="02110004020202020204"/>
                <a:ea typeface="+mj-ea"/>
                <a:cs typeface="+mj-cs"/>
              </a:rPr>
              <a:t>a new humanity led by a New </a:t>
            </a:r>
            <a:r>
              <a:rPr lang="en-CA" dirty="0">
                <a:solidFill>
                  <a:prstClr val="black"/>
                </a:solidFill>
                <a:latin typeface="Aptos Display" panose="02110004020202020204"/>
              </a:rPr>
              <a:t>Adam</a:t>
            </a:r>
            <a:endParaRPr lang="en-CA" dirty="0"/>
          </a:p>
        </p:txBody>
      </p:sp>
      <p:sp>
        <p:nvSpPr>
          <p:cNvPr id="3" name="Content Placeholder 2">
            <a:extLst>
              <a:ext uri="{FF2B5EF4-FFF2-40B4-BE49-F238E27FC236}">
                <a16:creationId xmlns:a16="http://schemas.microsoft.com/office/drawing/2014/main" id="{A6392D8D-4216-EBB6-18AA-2976D18C6503}"/>
              </a:ext>
            </a:extLst>
          </p:cNvPr>
          <p:cNvSpPr>
            <a:spLocks noGrp="1"/>
          </p:cNvSpPr>
          <p:nvPr>
            <p:ph idx="1"/>
          </p:nvPr>
        </p:nvSpPr>
        <p:spPr/>
        <p:txBody>
          <a:bodyPr>
            <a:normAutofit fontScale="92500" lnSpcReduction="10000"/>
          </a:bodyPr>
          <a:lstStyle/>
          <a:p>
            <a:r>
              <a:rPr lang="en-CA" b="1" u="sng" dirty="0"/>
              <a:t>28b-34</a:t>
            </a:r>
            <a:r>
              <a:rPr lang="en-CA" b="1" dirty="0"/>
              <a:t>: To those called according to His purpose, Jesus is the “firstborn” among many brethren</a:t>
            </a:r>
          </a:p>
          <a:p>
            <a:pPr marL="0" indent="0">
              <a:buNone/>
            </a:pPr>
            <a:r>
              <a:rPr lang="en-CA" dirty="0"/>
              <a:t>- As we possess the firstfruits of Holy Spirit guaranteeing a harvest of the full fruit, so Jesus is the firstborn guaranteeing many more children</a:t>
            </a:r>
          </a:p>
          <a:p>
            <a:pPr marL="0" indent="0">
              <a:buNone/>
            </a:pPr>
            <a:r>
              <a:rPr lang="en-CA" dirty="0"/>
              <a:t>- Do you remember Romans 5: Children of Adam because we all sin and hence all die. But in Christ, we are new creations, a new people after the likeness of Christ, being conformed to His image. We lost our rule and reign, hence all of creation is suffering. But in Christ, our reign is restored and God will make all things new (5:17) </a:t>
            </a:r>
            <a:r>
              <a:rPr lang="en-CA" dirty="0">
                <a:highlight>
                  <a:srgbClr val="FFFF00"/>
                </a:highlight>
              </a:rPr>
              <a:t>Read Rev. 21:1-5</a:t>
            </a:r>
          </a:p>
          <a:p>
            <a:pPr marL="0" indent="0">
              <a:buNone/>
            </a:pPr>
            <a:r>
              <a:rPr lang="en-CA" dirty="0"/>
              <a:t>- God has always desired a people (Lev. 26:11-12; Ez. 37:27; 2Cor. 6:16) That’s what the church is: </a:t>
            </a:r>
            <a:r>
              <a:rPr lang="en-CA" dirty="0">
                <a:highlight>
                  <a:srgbClr val="FFFF00"/>
                </a:highlight>
              </a:rPr>
              <a:t>1Peter 2:5, 9-10</a:t>
            </a:r>
            <a:endParaRPr lang="en-CA" b="1" u="sng" dirty="0"/>
          </a:p>
        </p:txBody>
      </p:sp>
    </p:spTree>
    <p:extLst>
      <p:ext uri="{BB962C8B-B14F-4D97-AF65-F5344CB8AC3E}">
        <p14:creationId xmlns:p14="http://schemas.microsoft.com/office/powerpoint/2010/main" val="26147465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7BA10-C3F8-7DEE-BA9B-0E9F654FC7F1}"/>
              </a:ext>
            </a:extLst>
          </p:cNvPr>
          <p:cNvSpPr>
            <a:spLocks noGrp="1"/>
          </p:cNvSpPr>
          <p:nvPr>
            <p:ph type="title"/>
          </p:nvPr>
        </p:nvSpPr>
        <p:spPr/>
        <p:txBody>
          <a:bodyPr/>
          <a:lstStyle/>
          <a:p>
            <a:r>
              <a:rPr kumimoji="0" lang="en-CA" sz="4400" b="0" i="0" u="none" strike="noStrike" kern="1200" cap="none" spc="0" normalizeH="0" baseline="0" noProof="0" dirty="0">
                <a:ln>
                  <a:noFill/>
                </a:ln>
                <a:solidFill>
                  <a:prstClr val="black"/>
                </a:solidFill>
                <a:effectLst/>
                <a:uLnTx/>
                <a:uFillTx/>
                <a:latin typeface="Aptos Display" panose="02110004020202020204"/>
                <a:ea typeface="+mj-ea"/>
                <a:cs typeface="+mj-cs"/>
              </a:rPr>
              <a:t>Reasons for a victorious mindset: #5 – Power of God to keep us in His love</a:t>
            </a:r>
            <a:endParaRPr lang="en-CA" dirty="0"/>
          </a:p>
        </p:txBody>
      </p:sp>
      <p:sp>
        <p:nvSpPr>
          <p:cNvPr id="3" name="Content Placeholder 2">
            <a:extLst>
              <a:ext uri="{FF2B5EF4-FFF2-40B4-BE49-F238E27FC236}">
                <a16:creationId xmlns:a16="http://schemas.microsoft.com/office/drawing/2014/main" id="{E3B56EC4-A4E8-F7E8-01DB-5C4905A030E7}"/>
              </a:ext>
            </a:extLst>
          </p:cNvPr>
          <p:cNvSpPr>
            <a:spLocks noGrp="1"/>
          </p:cNvSpPr>
          <p:nvPr>
            <p:ph idx="1"/>
          </p:nvPr>
        </p:nvSpPr>
        <p:spPr>
          <a:xfrm>
            <a:off x="838200" y="1825624"/>
            <a:ext cx="10515600" cy="4575175"/>
          </a:xfrm>
        </p:spPr>
        <p:txBody>
          <a:bodyPr>
            <a:normAutofit/>
          </a:bodyPr>
          <a:lstStyle/>
          <a:p>
            <a:pPr algn="l"/>
            <a:r>
              <a:rPr lang="en-US" sz="2800" b="1" i="0" u="none" strike="noStrike" baseline="0" dirty="0"/>
              <a:t>Romans 5:5</a:t>
            </a:r>
            <a:r>
              <a:rPr lang="en-US" sz="2800" b="0" i="0" u="none" strike="noStrike" baseline="0" dirty="0"/>
              <a:t> Now hope does not disappoint, because the love of God has been poured out in our hearts by the Holy Spirit who was given to us.</a:t>
            </a:r>
          </a:p>
          <a:p>
            <a:r>
              <a:rPr lang="en-US" sz="2800" b="1" i="0" u="none" strike="noStrike" baseline="0" dirty="0"/>
              <a:t>Romans 5:8</a:t>
            </a:r>
            <a:r>
              <a:rPr lang="en-US" sz="2800" b="0" i="0" u="none" strike="noStrike" baseline="0" dirty="0"/>
              <a:t> But God demonstrates His own love toward us, in that while we were still sinners, Christ died for us. (</a:t>
            </a:r>
            <a:r>
              <a:rPr lang="en-US" dirty="0">
                <a:highlight>
                  <a:srgbClr val="FFFF00"/>
                </a:highlight>
              </a:rPr>
              <a:t>E</a:t>
            </a:r>
            <a:r>
              <a:rPr lang="en-US" sz="2800" b="0" i="0" u="none" strike="noStrike" baseline="0" dirty="0">
                <a:highlight>
                  <a:srgbClr val="FFFF00"/>
                </a:highlight>
              </a:rPr>
              <a:t>ph. 2:4-5</a:t>
            </a:r>
            <a:r>
              <a:rPr lang="en-US" sz="2800" b="0" i="0" u="none" strike="noStrike" baseline="0" dirty="0"/>
              <a:t>)</a:t>
            </a:r>
          </a:p>
          <a:p>
            <a:r>
              <a:rPr lang="en-US" sz="2800" b="1" i="0" u="none" strike="noStrike" baseline="0" dirty="0"/>
              <a:t>Romans 8:28</a:t>
            </a:r>
            <a:r>
              <a:rPr lang="en-US" sz="2800" b="0" i="0" u="none" strike="noStrike" baseline="0" dirty="0"/>
              <a:t> And we know that all things work together for good to those who love God</a:t>
            </a:r>
          </a:p>
          <a:p>
            <a:r>
              <a:rPr lang="en-US" sz="2800" b="1" i="0" u="none" strike="noStrike" baseline="0" dirty="0"/>
              <a:t>Romans 8:35</a:t>
            </a:r>
            <a:r>
              <a:rPr lang="en-US" sz="2800" b="0" i="0" u="none" strike="noStrike" baseline="0" dirty="0"/>
              <a:t> Who shall separate us from the love of Christ?</a:t>
            </a:r>
          </a:p>
          <a:p>
            <a:r>
              <a:rPr lang="en-US" sz="2800" b="1" i="0" u="none" strike="noStrike" baseline="0" dirty="0"/>
              <a:t>Romans 8:39</a:t>
            </a:r>
            <a:r>
              <a:rPr lang="en-US" sz="2800" b="0" i="0" u="none" strike="noStrike" baseline="0" dirty="0"/>
              <a:t>[No] created thing shall be able to separate us from the love of God which is in Christ Jesus our Lord. (</a:t>
            </a:r>
            <a:r>
              <a:rPr lang="en-US" sz="2800" b="0" i="0" u="none" strike="noStrike" baseline="0" dirty="0">
                <a:highlight>
                  <a:srgbClr val="FFFF00"/>
                </a:highlight>
              </a:rPr>
              <a:t>Eph. 3:16-19</a:t>
            </a:r>
            <a:r>
              <a:rPr lang="en-US" sz="2800" b="0" i="0" u="none" strike="noStrike" baseline="0" dirty="0"/>
              <a:t>)</a:t>
            </a:r>
            <a:endParaRPr lang="en-CA" dirty="0"/>
          </a:p>
        </p:txBody>
      </p:sp>
    </p:spTree>
    <p:extLst>
      <p:ext uri="{BB962C8B-B14F-4D97-AF65-F5344CB8AC3E}">
        <p14:creationId xmlns:p14="http://schemas.microsoft.com/office/powerpoint/2010/main" val="3020286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14CE7-7344-BD43-7874-8E29DA8AFCDA}"/>
              </a:ext>
            </a:extLst>
          </p:cNvPr>
          <p:cNvSpPr>
            <a:spLocks noGrp="1"/>
          </p:cNvSpPr>
          <p:nvPr>
            <p:ph type="title"/>
          </p:nvPr>
        </p:nvSpPr>
        <p:spPr/>
        <p:txBody>
          <a:bodyPr/>
          <a:lstStyle/>
          <a:p>
            <a:r>
              <a:rPr kumimoji="0" lang="en-CA" sz="4400" b="0" i="0" u="none" strike="noStrike" kern="1200" cap="none" spc="0" normalizeH="0" baseline="0" noProof="0" dirty="0">
                <a:ln>
                  <a:noFill/>
                </a:ln>
                <a:solidFill>
                  <a:prstClr val="black"/>
                </a:solidFill>
                <a:effectLst/>
                <a:uLnTx/>
                <a:uFillTx/>
                <a:latin typeface="Aptos Display" panose="02110004020202020204"/>
                <a:ea typeface="+mj-ea"/>
                <a:cs typeface="+mj-cs"/>
              </a:rPr>
              <a:t>Reasons for a victorious mindset: #5 – Power of God </a:t>
            </a:r>
            <a:r>
              <a:rPr lang="en-CA" dirty="0">
                <a:solidFill>
                  <a:prstClr val="black"/>
                </a:solidFill>
                <a:latin typeface="Aptos Display" panose="02110004020202020204"/>
              </a:rPr>
              <a:t>to complete the victory</a:t>
            </a:r>
            <a:endParaRPr lang="en-CA" dirty="0"/>
          </a:p>
        </p:txBody>
      </p:sp>
      <p:sp>
        <p:nvSpPr>
          <p:cNvPr id="3" name="Content Placeholder 2">
            <a:extLst>
              <a:ext uri="{FF2B5EF4-FFF2-40B4-BE49-F238E27FC236}">
                <a16:creationId xmlns:a16="http://schemas.microsoft.com/office/drawing/2014/main" id="{00465A5F-64FE-8795-F515-BC320B46C270}"/>
              </a:ext>
            </a:extLst>
          </p:cNvPr>
          <p:cNvSpPr>
            <a:spLocks noGrp="1"/>
          </p:cNvSpPr>
          <p:nvPr>
            <p:ph idx="1"/>
          </p:nvPr>
        </p:nvSpPr>
        <p:spPr>
          <a:xfrm>
            <a:off x="838200" y="1825625"/>
            <a:ext cx="10515600" cy="4667250"/>
          </a:xfrm>
        </p:spPr>
        <p:txBody>
          <a:bodyPr>
            <a:normAutofit lnSpcReduction="10000"/>
          </a:bodyPr>
          <a:lstStyle/>
          <a:p>
            <a:r>
              <a:rPr lang="en-US" b="1" dirty="0"/>
              <a:t>Romans 8:31-32</a:t>
            </a:r>
            <a:r>
              <a:rPr lang="en-US" dirty="0"/>
              <a:t> What then shall we say to these things? If God </a:t>
            </a:r>
            <a:r>
              <a:rPr lang="en-US" i="1" dirty="0"/>
              <a:t>is </a:t>
            </a:r>
            <a:r>
              <a:rPr lang="en-US" dirty="0"/>
              <a:t>for us, who </a:t>
            </a:r>
            <a:r>
              <a:rPr lang="en-US" i="1" dirty="0"/>
              <a:t>can be </a:t>
            </a:r>
            <a:r>
              <a:rPr lang="en-US" dirty="0"/>
              <a:t>against us? He who did not spare His own Son, but delivered Him up for us all, how shall He not with Him also freely give us all things?</a:t>
            </a:r>
          </a:p>
          <a:p>
            <a:r>
              <a:rPr lang="en-US" b="1" dirty="0"/>
              <a:t>Romans 8:37</a:t>
            </a:r>
            <a:r>
              <a:rPr lang="en-US" dirty="0"/>
              <a:t> Yet in all these things we are </a:t>
            </a:r>
            <a:r>
              <a:rPr lang="en-US" u="sng" dirty="0"/>
              <a:t>more than conquerors </a:t>
            </a:r>
            <a:r>
              <a:rPr lang="en-US" dirty="0"/>
              <a:t>through Him who loved us:  (Meaning? </a:t>
            </a:r>
            <a:r>
              <a:rPr lang="en-US" dirty="0">
                <a:highlight>
                  <a:srgbClr val="FFFF00"/>
                </a:highlight>
              </a:rPr>
              <a:t>Gen. 50:20=Romans 8:28</a:t>
            </a:r>
            <a:r>
              <a:rPr lang="en-US" dirty="0"/>
              <a:t>)</a:t>
            </a:r>
          </a:p>
          <a:p>
            <a:r>
              <a:rPr lang="en-US" dirty="0"/>
              <a:t>Because He Promised complete Salvation</a:t>
            </a:r>
          </a:p>
          <a:p>
            <a:r>
              <a:rPr lang="en-US" dirty="0"/>
              <a:t>Because He Prays on our behalf</a:t>
            </a:r>
          </a:p>
          <a:p>
            <a:r>
              <a:rPr lang="en-US" dirty="0"/>
              <a:t>Because He Purposed to have a redeemed people for His namesake</a:t>
            </a:r>
          </a:p>
          <a:p>
            <a:r>
              <a:rPr lang="en-US" dirty="0"/>
              <a:t>Because the Power of His steadfast love for us will get it done</a:t>
            </a:r>
            <a:endParaRPr lang="en-CA" dirty="0"/>
          </a:p>
        </p:txBody>
      </p:sp>
    </p:spTree>
    <p:extLst>
      <p:ext uri="{BB962C8B-B14F-4D97-AF65-F5344CB8AC3E}">
        <p14:creationId xmlns:p14="http://schemas.microsoft.com/office/powerpoint/2010/main" val="12458600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1858</TotalTime>
  <Words>1388</Words>
  <Application>Microsoft Office PowerPoint</Application>
  <PresentationFormat>Widescreen</PresentationFormat>
  <Paragraphs>52</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Arial</vt:lpstr>
      <vt:lpstr>Office Theme</vt:lpstr>
      <vt:lpstr>Overwhelming Victory</vt:lpstr>
      <vt:lpstr>Summary of Romans 8 so far: The security of those in Christ</vt:lpstr>
      <vt:lpstr>Summary of Romans 8 so far: The security of those in Christ</vt:lpstr>
      <vt:lpstr>Reasons for a victorious mindset: #1 - Promise</vt:lpstr>
      <vt:lpstr>Reasons for a victorious mindset: #2 – Prayer by Holy Spirit</vt:lpstr>
      <vt:lpstr>Reasons for a victorious mindset: #3 – Prayer by Jesus</vt:lpstr>
      <vt:lpstr>Reasons for a victorious mindset: #4 – Purpose of God: a new humanity led by a New Adam</vt:lpstr>
      <vt:lpstr>Reasons for a victorious mindset: #5 – Power of God to keep us in His love</vt:lpstr>
      <vt:lpstr>Reasons for a victorious mindset: #5 – Power of God to complete the victory</vt:lpstr>
      <vt:lpstr>Conclusion according to Peter: (1Peter 1:3-9)</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Stanley</dc:creator>
  <cp:lastModifiedBy>Michael Stanley</cp:lastModifiedBy>
  <cp:revision>11</cp:revision>
  <cp:lastPrinted>2026-04-12T11:34:18Z</cp:lastPrinted>
  <dcterms:created xsi:type="dcterms:W3CDTF">2026-04-10T14:18:19Z</dcterms:created>
  <dcterms:modified xsi:type="dcterms:W3CDTF">2026-04-12T12:30:22Z</dcterms:modified>
</cp:coreProperties>
</file>