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8" r:id="rId4"/>
    <p:sldId id="260" r:id="rId5"/>
    <p:sldId id="262" r:id="rId6"/>
    <p:sldId id="263" r:id="rId7"/>
    <p:sldId id="264" r:id="rId8"/>
    <p:sldId id="265" r:id="rId9"/>
    <p:sldId id="266" r:id="rId10"/>
    <p:sldId id="267" r:id="rId11"/>
    <p:sldId id="268" r:id="rId12"/>
    <p:sldId id="269"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1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0FE1-DF2F-52FE-A081-6EBFCF311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6EF89208-E0A2-17C7-B96E-82BDE90A12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D897715-C478-A1E2-1CF4-11B71B4E9A22}"/>
              </a:ext>
            </a:extLst>
          </p:cNvPr>
          <p:cNvSpPr>
            <a:spLocks noGrp="1"/>
          </p:cNvSpPr>
          <p:nvPr>
            <p:ph type="dt" sz="half" idx="10"/>
          </p:nvPr>
        </p:nvSpPr>
        <p:spPr/>
        <p:txBody>
          <a:bodyPr/>
          <a:lstStyle/>
          <a:p>
            <a:fld id="{77A68A71-27A3-415F-9B7F-822D035847DD}" type="datetimeFigureOut">
              <a:rPr lang="en-CA" smtClean="0"/>
              <a:t>2023-11-25</a:t>
            </a:fld>
            <a:endParaRPr lang="en-CA"/>
          </a:p>
        </p:txBody>
      </p:sp>
      <p:sp>
        <p:nvSpPr>
          <p:cNvPr id="5" name="Footer Placeholder 4">
            <a:extLst>
              <a:ext uri="{FF2B5EF4-FFF2-40B4-BE49-F238E27FC236}">
                <a16:creationId xmlns:a16="http://schemas.microsoft.com/office/drawing/2014/main" id="{E56CB9CE-C788-F762-FE5E-BAC796DA435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7B57FC8-35BC-786C-2874-879CA56E8402}"/>
              </a:ext>
            </a:extLst>
          </p:cNvPr>
          <p:cNvSpPr>
            <a:spLocks noGrp="1"/>
          </p:cNvSpPr>
          <p:nvPr>
            <p:ph type="sldNum" sz="quarter" idx="12"/>
          </p:nvPr>
        </p:nvSpPr>
        <p:spPr/>
        <p:txBody>
          <a:bodyPr/>
          <a:lstStyle/>
          <a:p>
            <a:fld id="{EC266197-0DA9-4B23-A2D9-51A97172D579}" type="slidenum">
              <a:rPr lang="en-CA" smtClean="0"/>
              <a:t>‹#›</a:t>
            </a:fld>
            <a:endParaRPr lang="en-CA"/>
          </a:p>
        </p:txBody>
      </p:sp>
    </p:spTree>
    <p:extLst>
      <p:ext uri="{BB962C8B-B14F-4D97-AF65-F5344CB8AC3E}">
        <p14:creationId xmlns:p14="http://schemas.microsoft.com/office/powerpoint/2010/main" val="331506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EFA8-78E2-A01D-0796-D3F51915AB6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4CF5C92-8103-41DA-8F61-4BCBE2BFB5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9696BC9-14AB-BFC7-01B7-590E6681E183}"/>
              </a:ext>
            </a:extLst>
          </p:cNvPr>
          <p:cNvSpPr>
            <a:spLocks noGrp="1"/>
          </p:cNvSpPr>
          <p:nvPr>
            <p:ph type="dt" sz="half" idx="10"/>
          </p:nvPr>
        </p:nvSpPr>
        <p:spPr/>
        <p:txBody>
          <a:bodyPr/>
          <a:lstStyle/>
          <a:p>
            <a:fld id="{77A68A71-27A3-415F-9B7F-822D035847DD}" type="datetimeFigureOut">
              <a:rPr lang="en-CA" smtClean="0"/>
              <a:t>2023-11-25</a:t>
            </a:fld>
            <a:endParaRPr lang="en-CA"/>
          </a:p>
        </p:txBody>
      </p:sp>
      <p:sp>
        <p:nvSpPr>
          <p:cNvPr id="5" name="Footer Placeholder 4">
            <a:extLst>
              <a:ext uri="{FF2B5EF4-FFF2-40B4-BE49-F238E27FC236}">
                <a16:creationId xmlns:a16="http://schemas.microsoft.com/office/drawing/2014/main" id="{9DD33C79-D11E-EF1B-3D63-693CFCFF6F4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D64CE6-4F9D-BAA4-10C1-348A549821FD}"/>
              </a:ext>
            </a:extLst>
          </p:cNvPr>
          <p:cNvSpPr>
            <a:spLocks noGrp="1"/>
          </p:cNvSpPr>
          <p:nvPr>
            <p:ph type="sldNum" sz="quarter" idx="12"/>
          </p:nvPr>
        </p:nvSpPr>
        <p:spPr/>
        <p:txBody>
          <a:bodyPr/>
          <a:lstStyle/>
          <a:p>
            <a:fld id="{EC266197-0DA9-4B23-A2D9-51A97172D579}" type="slidenum">
              <a:rPr lang="en-CA" smtClean="0"/>
              <a:t>‹#›</a:t>
            </a:fld>
            <a:endParaRPr lang="en-CA"/>
          </a:p>
        </p:txBody>
      </p:sp>
    </p:spTree>
    <p:extLst>
      <p:ext uri="{BB962C8B-B14F-4D97-AF65-F5344CB8AC3E}">
        <p14:creationId xmlns:p14="http://schemas.microsoft.com/office/powerpoint/2010/main" val="1860244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D55B1-DCBB-3372-C249-CCB58956F3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08D57AC-63F4-8773-A081-502272D39A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53A596-634C-DDB4-C8E3-78DF7FF47298}"/>
              </a:ext>
            </a:extLst>
          </p:cNvPr>
          <p:cNvSpPr>
            <a:spLocks noGrp="1"/>
          </p:cNvSpPr>
          <p:nvPr>
            <p:ph type="dt" sz="half" idx="10"/>
          </p:nvPr>
        </p:nvSpPr>
        <p:spPr/>
        <p:txBody>
          <a:bodyPr/>
          <a:lstStyle/>
          <a:p>
            <a:fld id="{77A68A71-27A3-415F-9B7F-822D035847DD}" type="datetimeFigureOut">
              <a:rPr lang="en-CA" smtClean="0"/>
              <a:t>2023-11-25</a:t>
            </a:fld>
            <a:endParaRPr lang="en-CA"/>
          </a:p>
        </p:txBody>
      </p:sp>
      <p:sp>
        <p:nvSpPr>
          <p:cNvPr id="5" name="Footer Placeholder 4">
            <a:extLst>
              <a:ext uri="{FF2B5EF4-FFF2-40B4-BE49-F238E27FC236}">
                <a16:creationId xmlns:a16="http://schemas.microsoft.com/office/drawing/2014/main" id="{765417E0-DE2A-8D00-9FF7-CD115456C13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F1B2EFA-4E9C-B996-F237-C01797D7AD9A}"/>
              </a:ext>
            </a:extLst>
          </p:cNvPr>
          <p:cNvSpPr>
            <a:spLocks noGrp="1"/>
          </p:cNvSpPr>
          <p:nvPr>
            <p:ph type="sldNum" sz="quarter" idx="12"/>
          </p:nvPr>
        </p:nvSpPr>
        <p:spPr/>
        <p:txBody>
          <a:bodyPr/>
          <a:lstStyle/>
          <a:p>
            <a:fld id="{EC266197-0DA9-4B23-A2D9-51A97172D579}" type="slidenum">
              <a:rPr lang="en-CA" smtClean="0"/>
              <a:t>‹#›</a:t>
            </a:fld>
            <a:endParaRPr lang="en-CA"/>
          </a:p>
        </p:txBody>
      </p:sp>
    </p:spTree>
    <p:extLst>
      <p:ext uri="{BB962C8B-B14F-4D97-AF65-F5344CB8AC3E}">
        <p14:creationId xmlns:p14="http://schemas.microsoft.com/office/powerpoint/2010/main" val="335149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C228-D860-4F60-A29D-B9DFD6CD696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EFB670F-820F-D43F-E1D9-BCA46C7B1F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C485604-55DF-ABC4-F714-84EAEC1B73C2}"/>
              </a:ext>
            </a:extLst>
          </p:cNvPr>
          <p:cNvSpPr>
            <a:spLocks noGrp="1"/>
          </p:cNvSpPr>
          <p:nvPr>
            <p:ph type="dt" sz="half" idx="10"/>
          </p:nvPr>
        </p:nvSpPr>
        <p:spPr/>
        <p:txBody>
          <a:bodyPr/>
          <a:lstStyle/>
          <a:p>
            <a:fld id="{77A68A71-27A3-415F-9B7F-822D035847DD}" type="datetimeFigureOut">
              <a:rPr lang="en-CA" smtClean="0"/>
              <a:t>2023-11-25</a:t>
            </a:fld>
            <a:endParaRPr lang="en-CA"/>
          </a:p>
        </p:txBody>
      </p:sp>
      <p:sp>
        <p:nvSpPr>
          <p:cNvPr id="5" name="Footer Placeholder 4">
            <a:extLst>
              <a:ext uri="{FF2B5EF4-FFF2-40B4-BE49-F238E27FC236}">
                <a16:creationId xmlns:a16="http://schemas.microsoft.com/office/drawing/2014/main" id="{EE2D8BF8-4E78-DE59-40DE-ADA9A8FF4E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28B9F2-6DE0-83E2-2E08-2F1F17D62309}"/>
              </a:ext>
            </a:extLst>
          </p:cNvPr>
          <p:cNvSpPr>
            <a:spLocks noGrp="1"/>
          </p:cNvSpPr>
          <p:nvPr>
            <p:ph type="sldNum" sz="quarter" idx="12"/>
          </p:nvPr>
        </p:nvSpPr>
        <p:spPr/>
        <p:txBody>
          <a:bodyPr/>
          <a:lstStyle/>
          <a:p>
            <a:fld id="{EC266197-0DA9-4B23-A2D9-51A97172D579}" type="slidenum">
              <a:rPr lang="en-CA" smtClean="0"/>
              <a:t>‹#›</a:t>
            </a:fld>
            <a:endParaRPr lang="en-CA"/>
          </a:p>
        </p:txBody>
      </p:sp>
    </p:spTree>
    <p:extLst>
      <p:ext uri="{BB962C8B-B14F-4D97-AF65-F5344CB8AC3E}">
        <p14:creationId xmlns:p14="http://schemas.microsoft.com/office/powerpoint/2010/main" val="3071427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F2C68-5BB3-2943-A4C5-33600CFF2A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B23D2B1-FCE5-8C45-FB70-A892217CB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C3F6B7-3456-B373-9D01-5F9283707E1D}"/>
              </a:ext>
            </a:extLst>
          </p:cNvPr>
          <p:cNvSpPr>
            <a:spLocks noGrp="1"/>
          </p:cNvSpPr>
          <p:nvPr>
            <p:ph type="dt" sz="half" idx="10"/>
          </p:nvPr>
        </p:nvSpPr>
        <p:spPr/>
        <p:txBody>
          <a:bodyPr/>
          <a:lstStyle/>
          <a:p>
            <a:fld id="{77A68A71-27A3-415F-9B7F-822D035847DD}" type="datetimeFigureOut">
              <a:rPr lang="en-CA" smtClean="0"/>
              <a:t>2023-11-25</a:t>
            </a:fld>
            <a:endParaRPr lang="en-CA"/>
          </a:p>
        </p:txBody>
      </p:sp>
      <p:sp>
        <p:nvSpPr>
          <p:cNvPr id="5" name="Footer Placeholder 4">
            <a:extLst>
              <a:ext uri="{FF2B5EF4-FFF2-40B4-BE49-F238E27FC236}">
                <a16:creationId xmlns:a16="http://schemas.microsoft.com/office/drawing/2014/main" id="{EA49CCFF-BAF8-FC1A-1789-472EAEB26D4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743F013-E866-E230-4793-10E8756E8C60}"/>
              </a:ext>
            </a:extLst>
          </p:cNvPr>
          <p:cNvSpPr>
            <a:spLocks noGrp="1"/>
          </p:cNvSpPr>
          <p:nvPr>
            <p:ph type="sldNum" sz="quarter" idx="12"/>
          </p:nvPr>
        </p:nvSpPr>
        <p:spPr/>
        <p:txBody>
          <a:bodyPr/>
          <a:lstStyle/>
          <a:p>
            <a:fld id="{EC266197-0DA9-4B23-A2D9-51A97172D579}" type="slidenum">
              <a:rPr lang="en-CA" smtClean="0"/>
              <a:t>‹#›</a:t>
            </a:fld>
            <a:endParaRPr lang="en-CA"/>
          </a:p>
        </p:txBody>
      </p:sp>
    </p:spTree>
    <p:extLst>
      <p:ext uri="{BB962C8B-B14F-4D97-AF65-F5344CB8AC3E}">
        <p14:creationId xmlns:p14="http://schemas.microsoft.com/office/powerpoint/2010/main" val="3654827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E8EEB-15E0-FA5C-FF5F-205145BE75D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73E3F65-DF2F-D95B-00C3-0BD254A29A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F158ED9-ABCA-5594-A6ED-F33DFBA1D0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59631E2-0A39-6A9E-ABAF-70939DCCDE32}"/>
              </a:ext>
            </a:extLst>
          </p:cNvPr>
          <p:cNvSpPr>
            <a:spLocks noGrp="1"/>
          </p:cNvSpPr>
          <p:nvPr>
            <p:ph type="dt" sz="half" idx="10"/>
          </p:nvPr>
        </p:nvSpPr>
        <p:spPr/>
        <p:txBody>
          <a:bodyPr/>
          <a:lstStyle/>
          <a:p>
            <a:fld id="{77A68A71-27A3-415F-9B7F-822D035847DD}" type="datetimeFigureOut">
              <a:rPr lang="en-CA" smtClean="0"/>
              <a:t>2023-11-25</a:t>
            </a:fld>
            <a:endParaRPr lang="en-CA"/>
          </a:p>
        </p:txBody>
      </p:sp>
      <p:sp>
        <p:nvSpPr>
          <p:cNvPr id="6" name="Footer Placeholder 5">
            <a:extLst>
              <a:ext uri="{FF2B5EF4-FFF2-40B4-BE49-F238E27FC236}">
                <a16:creationId xmlns:a16="http://schemas.microsoft.com/office/drawing/2014/main" id="{418208A7-1F4D-FD73-6F49-2C04487A94A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F39AFEA-28AC-832E-C0FF-82D9FDEDE74F}"/>
              </a:ext>
            </a:extLst>
          </p:cNvPr>
          <p:cNvSpPr>
            <a:spLocks noGrp="1"/>
          </p:cNvSpPr>
          <p:nvPr>
            <p:ph type="sldNum" sz="quarter" idx="12"/>
          </p:nvPr>
        </p:nvSpPr>
        <p:spPr/>
        <p:txBody>
          <a:bodyPr/>
          <a:lstStyle/>
          <a:p>
            <a:fld id="{EC266197-0DA9-4B23-A2D9-51A97172D579}" type="slidenum">
              <a:rPr lang="en-CA" smtClean="0"/>
              <a:t>‹#›</a:t>
            </a:fld>
            <a:endParaRPr lang="en-CA"/>
          </a:p>
        </p:txBody>
      </p:sp>
    </p:spTree>
    <p:extLst>
      <p:ext uri="{BB962C8B-B14F-4D97-AF65-F5344CB8AC3E}">
        <p14:creationId xmlns:p14="http://schemas.microsoft.com/office/powerpoint/2010/main" val="1888287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B9E6B-B806-390A-C14F-7AE7302466F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8CD6EBF-3FF0-4F5A-6F07-CE80077692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EA0E1-DB4C-A320-E3E5-B02C693556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4701622-6D5B-264F-5292-A004B73DC9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61B070-4592-E042-3740-66496DD6F6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D5964A0-EDF5-1B3A-1893-433E1984C4FD}"/>
              </a:ext>
            </a:extLst>
          </p:cNvPr>
          <p:cNvSpPr>
            <a:spLocks noGrp="1"/>
          </p:cNvSpPr>
          <p:nvPr>
            <p:ph type="dt" sz="half" idx="10"/>
          </p:nvPr>
        </p:nvSpPr>
        <p:spPr/>
        <p:txBody>
          <a:bodyPr/>
          <a:lstStyle/>
          <a:p>
            <a:fld id="{77A68A71-27A3-415F-9B7F-822D035847DD}" type="datetimeFigureOut">
              <a:rPr lang="en-CA" smtClean="0"/>
              <a:t>2023-11-25</a:t>
            </a:fld>
            <a:endParaRPr lang="en-CA"/>
          </a:p>
        </p:txBody>
      </p:sp>
      <p:sp>
        <p:nvSpPr>
          <p:cNvPr id="8" name="Footer Placeholder 7">
            <a:extLst>
              <a:ext uri="{FF2B5EF4-FFF2-40B4-BE49-F238E27FC236}">
                <a16:creationId xmlns:a16="http://schemas.microsoft.com/office/drawing/2014/main" id="{24897359-996E-FB39-3275-444CFFBF9F4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6DB24AA-F52E-2C1D-05CA-C6CAFB9567C8}"/>
              </a:ext>
            </a:extLst>
          </p:cNvPr>
          <p:cNvSpPr>
            <a:spLocks noGrp="1"/>
          </p:cNvSpPr>
          <p:nvPr>
            <p:ph type="sldNum" sz="quarter" idx="12"/>
          </p:nvPr>
        </p:nvSpPr>
        <p:spPr/>
        <p:txBody>
          <a:bodyPr/>
          <a:lstStyle/>
          <a:p>
            <a:fld id="{EC266197-0DA9-4B23-A2D9-51A97172D579}" type="slidenum">
              <a:rPr lang="en-CA" smtClean="0"/>
              <a:t>‹#›</a:t>
            </a:fld>
            <a:endParaRPr lang="en-CA"/>
          </a:p>
        </p:txBody>
      </p:sp>
    </p:spTree>
    <p:extLst>
      <p:ext uri="{BB962C8B-B14F-4D97-AF65-F5344CB8AC3E}">
        <p14:creationId xmlns:p14="http://schemas.microsoft.com/office/powerpoint/2010/main" val="2210608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7802-77F2-C2C9-B8F5-436EEA776F2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BF1E0C1-82DA-D64A-74EC-5135E9D7BD2D}"/>
              </a:ext>
            </a:extLst>
          </p:cNvPr>
          <p:cNvSpPr>
            <a:spLocks noGrp="1"/>
          </p:cNvSpPr>
          <p:nvPr>
            <p:ph type="dt" sz="half" idx="10"/>
          </p:nvPr>
        </p:nvSpPr>
        <p:spPr/>
        <p:txBody>
          <a:bodyPr/>
          <a:lstStyle/>
          <a:p>
            <a:fld id="{77A68A71-27A3-415F-9B7F-822D035847DD}" type="datetimeFigureOut">
              <a:rPr lang="en-CA" smtClean="0"/>
              <a:t>2023-11-25</a:t>
            </a:fld>
            <a:endParaRPr lang="en-CA"/>
          </a:p>
        </p:txBody>
      </p:sp>
      <p:sp>
        <p:nvSpPr>
          <p:cNvPr id="4" name="Footer Placeholder 3">
            <a:extLst>
              <a:ext uri="{FF2B5EF4-FFF2-40B4-BE49-F238E27FC236}">
                <a16:creationId xmlns:a16="http://schemas.microsoft.com/office/drawing/2014/main" id="{0B0C3CCD-8390-C760-74EB-8E0BBDE1372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1DFB38A-448B-557B-0D49-85B95C36C39C}"/>
              </a:ext>
            </a:extLst>
          </p:cNvPr>
          <p:cNvSpPr>
            <a:spLocks noGrp="1"/>
          </p:cNvSpPr>
          <p:nvPr>
            <p:ph type="sldNum" sz="quarter" idx="12"/>
          </p:nvPr>
        </p:nvSpPr>
        <p:spPr/>
        <p:txBody>
          <a:bodyPr/>
          <a:lstStyle/>
          <a:p>
            <a:fld id="{EC266197-0DA9-4B23-A2D9-51A97172D579}" type="slidenum">
              <a:rPr lang="en-CA" smtClean="0"/>
              <a:t>‹#›</a:t>
            </a:fld>
            <a:endParaRPr lang="en-CA"/>
          </a:p>
        </p:txBody>
      </p:sp>
    </p:spTree>
    <p:extLst>
      <p:ext uri="{BB962C8B-B14F-4D97-AF65-F5344CB8AC3E}">
        <p14:creationId xmlns:p14="http://schemas.microsoft.com/office/powerpoint/2010/main" val="136257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E7E25A-DDF0-5CDB-2BC3-0CF0A00B2259}"/>
              </a:ext>
            </a:extLst>
          </p:cNvPr>
          <p:cNvSpPr>
            <a:spLocks noGrp="1"/>
          </p:cNvSpPr>
          <p:nvPr>
            <p:ph type="dt" sz="half" idx="10"/>
          </p:nvPr>
        </p:nvSpPr>
        <p:spPr/>
        <p:txBody>
          <a:bodyPr/>
          <a:lstStyle/>
          <a:p>
            <a:fld id="{77A68A71-27A3-415F-9B7F-822D035847DD}" type="datetimeFigureOut">
              <a:rPr lang="en-CA" smtClean="0"/>
              <a:t>2023-11-25</a:t>
            </a:fld>
            <a:endParaRPr lang="en-CA"/>
          </a:p>
        </p:txBody>
      </p:sp>
      <p:sp>
        <p:nvSpPr>
          <p:cNvPr id="3" name="Footer Placeholder 2">
            <a:extLst>
              <a:ext uri="{FF2B5EF4-FFF2-40B4-BE49-F238E27FC236}">
                <a16:creationId xmlns:a16="http://schemas.microsoft.com/office/drawing/2014/main" id="{5BB8AA2E-A02D-8503-AF09-3B13ADEC642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34C2F8A-7335-2F73-1234-67299681D9C7}"/>
              </a:ext>
            </a:extLst>
          </p:cNvPr>
          <p:cNvSpPr>
            <a:spLocks noGrp="1"/>
          </p:cNvSpPr>
          <p:nvPr>
            <p:ph type="sldNum" sz="quarter" idx="12"/>
          </p:nvPr>
        </p:nvSpPr>
        <p:spPr/>
        <p:txBody>
          <a:bodyPr/>
          <a:lstStyle/>
          <a:p>
            <a:fld id="{EC266197-0DA9-4B23-A2D9-51A97172D579}" type="slidenum">
              <a:rPr lang="en-CA" smtClean="0"/>
              <a:t>‹#›</a:t>
            </a:fld>
            <a:endParaRPr lang="en-CA"/>
          </a:p>
        </p:txBody>
      </p:sp>
    </p:spTree>
    <p:extLst>
      <p:ext uri="{BB962C8B-B14F-4D97-AF65-F5344CB8AC3E}">
        <p14:creationId xmlns:p14="http://schemas.microsoft.com/office/powerpoint/2010/main" val="99504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E3DC5-1870-B18B-505F-CA1EB03367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06BBB27-7F2D-2953-CE64-BB3022976F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7B976BC-7B18-DF4F-50F4-50285592D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DCA47A-D01D-F07A-A6E1-B5B070A13E8E}"/>
              </a:ext>
            </a:extLst>
          </p:cNvPr>
          <p:cNvSpPr>
            <a:spLocks noGrp="1"/>
          </p:cNvSpPr>
          <p:nvPr>
            <p:ph type="dt" sz="half" idx="10"/>
          </p:nvPr>
        </p:nvSpPr>
        <p:spPr/>
        <p:txBody>
          <a:bodyPr/>
          <a:lstStyle/>
          <a:p>
            <a:fld id="{77A68A71-27A3-415F-9B7F-822D035847DD}" type="datetimeFigureOut">
              <a:rPr lang="en-CA" smtClean="0"/>
              <a:t>2023-11-25</a:t>
            </a:fld>
            <a:endParaRPr lang="en-CA"/>
          </a:p>
        </p:txBody>
      </p:sp>
      <p:sp>
        <p:nvSpPr>
          <p:cNvPr id="6" name="Footer Placeholder 5">
            <a:extLst>
              <a:ext uri="{FF2B5EF4-FFF2-40B4-BE49-F238E27FC236}">
                <a16:creationId xmlns:a16="http://schemas.microsoft.com/office/drawing/2014/main" id="{32D4F94B-CEE9-ADBE-D253-D6A1A41C08D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30E8906-C695-22D8-25F3-83F41A045AB7}"/>
              </a:ext>
            </a:extLst>
          </p:cNvPr>
          <p:cNvSpPr>
            <a:spLocks noGrp="1"/>
          </p:cNvSpPr>
          <p:nvPr>
            <p:ph type="sldNum" sz="quarter" idx="12"/>
          </p:nvPr>
        </p:nvSpPr>
        <p:spPr/>
        <p:txBody>
          <a:bodyPr/>
          <a:lstStyle/>
          <a:p>
            <a:fld id="{EC266197-0DA9-4B23-A2D9-51A97172D579}" type="slidenum">
              <a:rPr lang="en-CA" smtClean="0"/>
              <a:t>‹#›</a:t>
            </a:fld>
            <a:endParaRPr lang="en-CA"/>
          </a:p>
        </p:txBody>
      </p:sp>
    </p:spTree>
    <p:extLst>
      <p:ext uri="{BB962C8B-B14F-4D97-AF65-F5344CB8AC3E}">
        <p14:creationId xmlns:p14="http://schemas.microsoft.com/office/powerpoint/2010/main" val="8824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99A86-54CE-8BB8-2489-76E143C0FF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0BC7225-ED1F-A0C5-DE8A-D62B0F15F8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B15147A-70FD-FDB1-A5C5-9B7FEC67E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597B2A-644F-C2F3-F2A2-7A4420544031}"/>
              </a:ext>
            </a:extLst>
          </p:cNvPr>
          <p:cNvSpPr>
            <a:spLocks noGrp="1"/>
          </p:cNvSpPr>
          <p:nvPr>
            <p:ph type="dt" sz="half" idx="10"/>
          </p:nvPr>
        </p:nvSpPr>
        <p:spPr/>
        <p:txBody>
          <a:bodyPr/>
          <a:lstStyle/>
          <a:p>
            <a:fld id="{77A68A71-27A3-415F-9B7F-822D035847DD}" type="datetimeFigureOut">
              <a:rPr lang="en-CA" smtClean="0"/>
              <a:t>2023-11-25</a:t>
            </a:fld>
            <a:endParaRPr lang="en-CA"/>
          </a:p>
        </p:txBody>
      </p:sp>
      <p:sp>
        <p:nvSpPr>
          <p:cNvPr id="6" name="Footer Placeholder 5">
            <a:extLst>
              <a:ext uri="{FF2B5EF4-FFF2-40B4-BE49-F238E27FC236}">
                <a16:creationId xmlns:a16="http://schemas.microsoft.com/office/drawing/2014/main" id="{1FA316E8-DC97-4B0D-BC83-32E20CE783A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86791C2-C7DE-FAAC-20CD-F3DE47EC80F6}"/>
              </a:ext>
            </a:extLst>
          </p:cNvPr>
          <p:cNvSpPr>
            <a:spLocks noGrp="1"/>
          </p:cNvSpPr>
          <p:nvPr>
            <p:ph type="sldNum" sz="quarter" idx="12"/>
          </p:nvPr>
        </p:nvSpPr>
        <p:spPr/>
        <p:txBody>
          <a:bodyPr/>
          <a:lstStyle/>
          <a:p>
            <a:fld id="{EC266197-0DA9-4B23-A2D9-51A97172D579}" type="slidenum">
              <a:rPr lang="en-CA" smtClean="0"/>
              <a:t>‹#›</a:t>
            </a:fld>
            <a:endParaRPr lang="en-CA"/>
          </a:p>
        </p:txBody>
      </p:sp>
    </p:spTree>
    <p:extLst>
      <p:ext uri="{BB962C8B-B14F-4D97-AF65-F5344CB8AC3E}">
        <p14:creationId xmlns:p14="http://schemas.microsoft.com/office/powerpoint/2010/main" val="1813488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CAAB9A-7ED7-9315-2CFC-17582F6C8F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D3E6E3A-6073-B7B0-DDBA-4D24BBE6D1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ACC2C7-9CC7-8653-BACC-A28EB868F1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68A71-27A3-415F-9B7F-822D035847DD}" type="datetimeFigureOut">
              <a:rPr lang="en-CA" smtClean="0"/>
              <a:t>2023-11-25</a:t>
            </a:fld>
            <a:endParaRPr lang="en-CA"/>
          </a:p>
        </p:txBody>
      </p:sp>
      <p:sp>
        <p:nvSpPr>
          <p:cNvPr id="5" name="Footer Placeholder 4">
            <a:extLst>
              <a:ext uri="{FF2B5EF4-FFF2-40B4-BE49-F238E27FC236}">
                <a16:creationId xmlns:a16="http://schemas.microsoft.com/office/drawing/2014/main" id="{046C0AFF-45AC-7200-E47D-DB58A5C5E7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86F17423-F5AD-8563-CDB6-C1A6806EA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6197-0DA9-4B23-A2D9-51A97172D579}" type="slidenum">
              <a:rPr lang="en-CA" smtClean="0"/>
              <a:t>‹#›</a:t>
            </a:fld>
            <a:endParaRPr lang="en-CA"/>
          </a:p>
        </p:txBody>
      </p:sp>
    </p:spTree>
    <p:extLst>
      <p:ext uri="{BB962C8B-B14F-4D97-AF65-F5344CB8AC3E}">
        <p14:creationId xmlns:p14="http://schemas.microsoft.com/office/powerpoint/2010/main" val="1678934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diagram of a tabernacle&#10;&#10;Description automatically generated">
            <a:extLst>
              <a:ext uri="{FF2B5EF4-FFF2-40B4-BE49-F238E27FC236}">
                <a16:creationId xmlns:a16="http://schemas.microsoft.com/office/drawing/2014/main" id="{213BF8EC-8371-E5C8-3645-D8BBAF97DE38}"/>
              </a:ext>
            </a:extLst>
          </p:cNvPr>
          <p:cNvPicPr>
            <a:picLocks noChangeAspect="1"/>
          </p:cNvPicPr>
          <p:nvPr/>
        </p:nvPicPr>
        <p:blipFill rotWithShape="1">
          <a:blip r:embed="rId2">
            <a:extLst>
              <a:ext uri="{28A0092B-C50C-407E-A947-70E740481C1C}">
                <a14:useLocalDpi xmlns:a14="http://schemas.microsoft.com/office/drawing/2010/main" val="0"/>
              </a:ext>
            </a:extLst>
          </a:blip>
          <a:srcRect t="19431" b="1078"/>
          <a:stretch/>
        </p:blipFill>
        <p:spPr>
          <a:xfrm>
            <a:off x="20" y="1282"/>
            <a:ext cx="12191980" cy="6856718"/>
          </a:xfrm>
          <a:prstGeom prst="rect">
            <a:avLst/>
          </a:prstGeom>
        </p:spPr>
      </p:pic>
    </p:spTree>
    <p:extLst>
      <p:ext uri="{BB962C8B-B14F-4D97-AF65-F5344CB8AC3E}">
        <p14:creationId xmlns:p14="http://schemas.microsoft.com/office/powerpoint/2010/main" val="1946641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FC27D-F0CE-FBE9-4792-DF3C9B289BC6}"/>
              </a:ext>
            </a:extLst>
          </p:cNvPr>
          <p:cNvSpPr>
            <a:spLocks noGrp="1"/>
          </p:cNvSpPr>
          <p:nvPr>
            <p:ph type="title"/>
          </p:nvPr>
        </p:nvSpPr>
        <p:spPr/>
        <p:txBody>
          <a:bodyPr>
            <a:normAutofit/>
          </a:bodyPr>
          <a:lstStyle/>
          <a:p>
            <a:r>
              <a:rPr lang="en-CA" sz="4000" dirty="0"/>
              <a:t>Table of showbread – out of one batch of flour – 12 loaves</a:t>
            </a:r>
          </a:p>
        </p:txBody>
      </p:sp>
      <p:sp>
        <p:nvSpPr>
          <p:cNvPr id="3" name="Content Placeholder 2">
            <a:extLst>
              <a:ext uri="{FF2B5EF4-FFF2-40B4-BE49-F238E27FC236}">
                <a16:creationId xmlns:a16="http://schemas.microsoft.com/office/drawing/2014/main" id="{DB8A79AD-7303-8ABF-69C8-FA3944FA1AF9}"/>
              </a:ext>
            </a:extLst>
          </p:cNvPr>
          <p:cNvSpPr>
            <a:spLocks noGrp="1"/>
          </p:cNvSpPr>
          <p:nvPr>
            <p:ph sz="half" idx="1"/>
          </p:nvPr>
        </p:nvSpPr>
        <p:spPr>
          <a:xfrm>
            <a:off x="838200" y="1903003"/>
            <a:ext cx="5552768" cy="4667250"/>
          </a:xfrm>
        </p:spPr>
        <p:txBody>
          <a:bodyPr/>
          <a:lstStyle/>
          <a:p>
            <a:r>
              <a:rPr lang="en-CA" dirty="0"/>
              <a:t>Fellowship at the table only after the cleansing</a:t>
            </a:r>
          </a:p>
          <a:p>
            <a:r>
              <a:rPr lang="en-CA" dirty="0"/>
              <a:t>Spiritually hungry want bread – feed on Christ to get close to God</a:t>
            </a:r>
          </a:p>
          <a:p>
            <a:r>
              <a:rPr lang="en-CA" dirty="0"/>
              <a:t>Bread of life (John 6:35,63, 68) = feeding on Christ the living word</a:t>
            </a:r>
          </a:p>
          <a:p>
            <a:r>
              <a:rPr lang="en-CA" dirty="0"/>
              <a:t>Matt. 4:4 – come to the table and eat with Jesus - fellowship </a:t>
            </a:r>
          </a:p>
          <a:p>
            <a:r>
              <a:rPr lang="en-CA" dirty="0"/>
              <a:t>Twelve loaves represent family, communion (1Cor. 10:16-17)</a:t>
            </a:r>
          </a:p>
        </p:txBody>
      </p:sp>
      <p:pic>
        <p:nvPicPr>
          <p:cNvPr id="2050" name="Picture 2" descr="Minister's Blog | Emmanuel North London Church">
            <a:extLst>
              <a:ext uri="{FF2B5EF4-FFF2-40B4-BE49-F238E27FC236}">
                <a16:creationId xmlns:a16="http://schemas.microsoft.com/office/drawing/2014/main" id="{C612B0E6-D177-20EC-64E4-D18AE5C3DF8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92760" y="1825626"/>
            <a:ext cx="5181600"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539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D327-7710-B1BA-9C22-1F473190E56A}"/>
              </a:ext>
            </a:extLst>
          </p:cNvPr>
          <p:cNvSpPr>
            <a:spLocks noGrp="1"/>
          </p:cNvSpPr>
          <p:nvPr>
            <p:ph type="title"/>
          </p:nvPr>
        </p:nvSpPr>
        <p:spPr/>
        <p:txBody>
          <a:bodyPr/>
          <a:lstStyle/>
          <a:p>
            <a:r>
              <a:rPr lang="en-CA" dirty="0"/>
              <a:t>Golden Lampstand (1John 1:5-7)</a:t>
            </a:r>
          </a:p>
        </p:txBody>
      </p:sp>
      <p:sp>
        <p:nvSpPr>
          <p:cNvPr id="3" name="Content Placeholder 2">
            <a:extLst>
              <a:ext uri="{FF2B5EF4-FFF2-40B4-BE49-F238E27FC236}">
                <a16:creationId xmlns:a16="http://schemas.microsoft.com/office/drawing/2014/main" id="{87E33F50-6540-4E3D-8037-E1965BC833C4}"/>
              </a:ext>
            </a:extLst>
          </p:cNvPr>
          <p:cNvSpPr>
            <a:spLocks noGrp="1"/>
          </p:cNvSpPr>
          <p:nvPr>
            <p:ph sz="half" idx="1"/>
          </p:nvPr>
        </p:nvSpPr>
        <p:spPr>
          <a:xfrm>
            <a:off x="838200" y="1825625"/>
            <a:ext cx="5181600" cy="4798104"/>
          </a:xfrm>
        </p:spPr>
        <p:txBody>
          <a:bodyPr>
            <a:normAutofit lnSpcReduction="10000"/>
          </a:bodyPr>
          <a:lstStyle/>
          <a:p>
            <a:r>
              <a:rPr lang="en-CA" dirty="0"/>
              <a:t>Continually lit – the light of the world (John 8:12)</a:t>
            </a:r>
          </a:p>
          <a:p>
            <a:r>
              <a:rPr lang="en-CA" dirty="0"/>
              <a:t>The sevenfold spirit of God</a:t>
            </a:r>
          </a:p>
          <a:p>
            <a:r>
              <a:rPr lang="en-CA" dirty="0"/>
              <a:t>The seven churches of Revelation</a:t>
            </a:r>
          </a:p>
          <a:p>
            <a:r>
              <a:rPr lang="en-CA" dirty="0"/>
              <a:t>One central shaft with branches – the unity of Christ and believers – beaten one piece of pure gold – we shine through suffering (2Cor. 4:17)</a:t>
            </a:r>
          </a:p>
          <a:p>
            <a:r>
              <a:rPr lang="en-CA" dirty="0"/>
              <a:t>Trim the wicks for more light (pruning)</a:t>
            </a:r>
          </a:p>
        </p:txBody>
      </p:sp>
      <p:pic>
        <p:nvPicPr>
          <p:cNvPr id="3074" name="Picture 2" descr="The Lampstand/Candlestick – Part 1 | Hear God's Heart">
            <a:extLst>
              <a:ext uri="{FF2B5EF4-FFF2-40B4-BE49-F238E27FC236}">
                <a16:creationId xmlns:a16="http://schemas.microsoft.com/office/drawing/2014/main" id="{DF63BD9A-835A-8452-CCF9-40252BBE3C7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82582" y="1694771"/>
            <a:ext cx="4178708" cy="479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09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1593-FF7E-8C97-3020-2BA045BA2792}"/>
              </a:ext>
            </a:extLst>
          </p:cNvPr>
          <p:cNvSpPr>
            <a:spLocks noGrp="1"/>
          </p:cNvSpPr>
          <p:nvPr>
            <p:ph type="title"/>
          </p:nvPr>
        </p:nvSpPr>
        <p:spPr/>
        <p:txBody>
          <a:bodyPr/>
          <a:lstStyle/>
          <a:p>
            <a:r>
              <a:rPr lang="en-CA" dirty="0"/>
              <a:t>The altar of incense – continual burning</a:t>
            </a:r>
          </a:p>
        </p:txBody>
      </p:sp>
      <p:sp>
        <p:nvSpPr>
          <p:cNvPr id="3" name="Content Placeholder 2">
            <a:extLst>
              <a:ext uri="{FF2B5EF4-FFF2-40B4-BE49-F238E27FC236}">
                <a16:creationId xmlns:a16="http://schemas.microsoft.com/office/drawing/2014/main" id="{C81DBC71-C1A3-8880-8466-AC4E8B06E143}"/>
              </a:ext>
            </a:extLst>
          </p:cNvPr>
          <p:cNvSpPr>
            <a:spLocks noGrp="1"/>
          </p:cNvSpPr>
          <p:nvPr>
            <p:ph sz="half" idx="1"/>
          </p:nvPr>
        </p:nvSpPr>
        <p:spPr>
          <a:xfrm>
            <a:off x="838200" y="1825624"/>
            <a:ext cx="5181600" cy="4742323"/>
          </a:xfrm>
        </p:spPr>
        <p:txBody>
          <a:bodyPr/>
          <a:lstStyle/>
          <a:p>
            <a:r>
              <a:rPr lang="en-CA" dirty="0"/>
              <a:t>Gold crown top, with horns of victory – His victory, in His Name, we can approach God in Prayer – abiding in Christ (bread and light) produces much fruit</a:t>
            </a:r>
          </a:p>
          <a:p>
            <a:r>
              <a:rPr lang="en-CA" dirty="0"/>
              <a:t>Christ our Intercessor (Heb. 7:25; Rom. 8:34)</a:t>
            </a:r>
          </a:p>
          <a:p>
            <a:r>
              <a:rPr lang="en-CA" dirty="0"/>
              <a:t>Prayers of the saints (Rev. 8:3-4; Luke 1:9-10)</a:t>
            </a:r>
          </a:p>
          <a:p>
            <a:r>
              <a:rPr lang="en-CA" dirty="0"/>
              <a:t>Praying in the Holy Spirit (Eph. 6:18; Rom. 8:26-27)</a:t>
            </a:r>
          </a:p>
        </p:txBody>
      </p:sp>
      <p:pic>
        <p:nvPicPr>
          <p:cNvPr id="4098" name="Picture 2" descr="How the Brazen Altar and the Altar of Incense Are Linked Together To Make  Our Prayers Effective | Prayer A to Z">
            <a:extLst>
              <a:ext uri="{FF2B5EF4-FFF2-40B4-BE49-F238E27FC236}">
                <a16:creationId xmlns:a16="http://schemas.microsoft.com/office/drawing/2014/main" id="{11661315-1765-FB04-C3AC-FC7F7050D4A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55839"/>
            <a:ext cx="5181600" cy="389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069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24D1-4D37-E08B-9419-F7180653231C}"/>
              </a:ext>
            </a:extLst>
          </p:cNvPr>
          <p:cNvSpPr>
            <a:spLocks noGrp="1"/>
          </p:cNvSpPr>
          <p:nvPr>
            <p:ph type="title"/>
          </p:nvPr>
        </p:nvSpPr>
        <p:spPr/>
        <p:txBody>
          <a:bodyPr/>
          <a:lstStyle/>
          <a:p>
            <a:r>
              <a:rPr lang="en-CA" dirty="0"/>
              <a:t>The Ark of the covenant</a:t>
            </a:r>
          </a:p>
        </p:txBody>
      </p:sp>
      <p:sp>
        <p:nvSpPr>
          <p:cNvPr id="3" name="Content Placeholder 2">
            <a:extLst>
              <a:ext uri="{FF2B5EF4-FFF2-40B4-BE49-F238E27FC236}">
                <a16:creationId xmlns:a16="http://schemas.microsoft.com/office/drawing/2014/main" id="{A6D42A9F-2ABF-040E-2386-D71857CFA88E}"/>
              </a:ext>
            </a:extLst>
          </p:cNvPr>
          <p:cNvSpPr>
            <a:spLocks noGrp="1"/>
          </p:cNvSpPr>
          <p:nvPr>
            <p:ph sz="half" idx="1"/>
          </p:nvPr>
        </p:nvSpPr>
        <p:spPr/>
        <p:txBody>
          <a:bodyPr/>
          <a:lstStyle/>
          <a:p>
            <a:r>
              <a:rPr lang="en-CA" dirty="0"/>
              <a:t>Behind the veil – torn by the cross of Jesus</a:t>
            </a:r>
          </a:p>
          <a:p>
            <a:r>
              <a:rPr lang="en-CA" dirty="0"/>
              <a:t>The mercy seat, the cherubim, the shekinah glory – the presence of God (Ex. 25:22)</a:t>
            </a:r>
          </a:p>
          <a:p>
            <a:r>
              <a:rPr lang="en-CA" dirty="0"/>
              <a:t>Inside - The ten commands, the manna, Aaron’s rod – law, grace , choosing and blessing (Heb. 9:4)</a:t>
            </a:r>
          </a:p>
          <a:p>
            <a:r>
              <a:rPr lang="en-CA" dirty="0"/>
              <a:t>We can boldly go into His presence (Heb. 10:19-32)</a:t>
            </a:r>
          </a:p>
        </p:txBody>
      </p:sp>
      <p:pic>
        <p:nvPicPr>
          <p:cNvPr id="5122" name="Picture 2" descr="Design Toscano Ark of The Covenant Religious Statue, 29 cm, Polyresin, Gold  : Amazon.ca: Home">
            <a:extLst>
              <a:ext uri="{FF2B5EF4-FFF2-40B4-BE49-F238E27FC236}">
                <a16:creationId xmlns:a16="http://schemas.microsoft.com/office/drawing/2014/main" id="{8C2837F0-0D82-A084-F5F9-CC3438794A9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92358" y="1825625"/>
            <a:ext cx="5399874" cy="452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109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D2722E-FE6F-7861-A1FA-235527688A9B}"/>
              </a:ext>
            </a:extLst>
          </p:cNvPr>
          <p:cNvSpPr>
            <a:spLocks noGrp="1"/>
          </p:cNvSpPr>
          <p:nvPr>
            <p:ph type="title"/>
          </p:nvPr>
        </p:nvSpPr>
        <p:spPr/>
        <p:txBody>
          <a:bodyPr/>
          <a:lstStyle/>
          <a:p>
            <a:r>
              <a:rPr lang="en-CA" dirty="0"/>
              <a:t>The Message of the tabernacle</a:t>
            </a:r>
          </a:p>
        </p:txBody>
      </p:sp>
      <p:sp>
        <p:nvSpPr>
          <p:cNvPr id="6" name="Content Placeholder 5">
            <a:extLst>
              <a:ext uri="{FF2B5EF4-FFF2-40B4-BE49-F238E27FC236}">
                <a16:creationId xmlns:a16="http://schemas.microsoft.com/office/drawing/2014/main" id="{9EC66885-F670-4159-CAB5-E91A8030B6F8}"/>
              </a:ext>
            </a:extLst>
          </p:cNvPr>
          <p:cNvSpPr>
            <a:spLocks noGrp="1"/>
          </p:cNvSpPr>
          <p:nvPr>
            <p:ph idx="1"/>
          </p:nvPr>
        </p:nvSpPr>
        <p:spPr>
          <a:xfrm>
            <a:off x="838200" y="1425677"/>
            <a:ext cx="10515600" cy="5171768"/>
          </a:xfrm>
        </p:spPr>
        <p:txBody>
          <a:bodyPr/>
          <a:lstStyle/>
          <a:p>
            <a:r>
              <a:rPr lang="en-CA" dirty="0"/>
              <a:t>There was a series of rituals that enabled the presence of God to inhabit His people, performed by a chosen priesthood.</a:t>
            </a:r>
          </a:p>
          <a:p>
            <a:r>
              <a:rPr lang="en-CA" dirty="0"/>
              <a:t>The whole tabernacle revealed the work of Christ on our behalf and showed us the way into the presence of God</a:t>
            </a:r>
          </a:p>
          <a:p>
            <a:r>
              <a:rPr lang="en-CA" dirty="0"/>
              <a:t>To “see” God, commune with Him, requires holiness (clean hands and a pure heart). The tabernacle layout is a great picture of how we might obtain and maintain the purity required to fellowship with God through Christ. </a:t>
            </a:r>
          </a:p>
          <a:p>
            <a:r>
              <a:rPr lang="en-CA" dirty="0"/>
              <a:t>Christ has done all the work, and Father is waiting to commune with us; we decide how close we are going to get to Him. It is time for the bride to become intimate with her Lord!</a:t>
            </a:r>
          </a:p>
        </p:txBody>
      </p:sp>
    </p:spTree>
    <p:extLst>
      <p:ext uri="{BB962C8B-B14F-4D97-AF65-F5344CB8AC3E}">
        <p14:creationId xmlns:p14="http://schemas.microsoft.com/office/powerpoint/2010/main" val="3828644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272028A-A944-939E-8ABD-A65625E968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2886" y="141515"/>
            <a:ext cx="10755085"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902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464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creenshot of a table of incense">
            <a:extLst>
              <a:ext uri="{FF2B5EF4-FFF2-40B4-BE49-F238E27FC236}">
                <a16:creationId xmlns:a16="http://schemas.microsoft.com/office/drawing/2014/main" id="{BDDFDF1F-899D-119E-F116-74E18882FB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6429" y="228600"/>
            <a:ext cx="10918371" cy="6550681"/>
          </a:xfrm>
        </p:spPr>
      </p:pic>
    </p:spTree>
    <p:extLst>
      <p:ext uri="{BB962C8B-B14F-4D97-AF65-F5344CB8AC3E}">
        <p14:creationId xmlns:p14="http://schemas.microsoft.com/office/powerpoint/2010/main" val="119209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29B34-8759-C940-EA39-F415991715FB}"/>
              </a:ext>
            </a:extLst>
          </p:cNvPr>
          <p:cNvSpPr>
            <a:spLocks noGrp="1"/>
          </p:cNvSpPr>
          <p:nvPr>
            <p:ph type="title"/>
          </p:nvPr>
        </p:nvSpPr>
        <p:spPr>
          <a:xfrm>
            <a:off x="838200" y="365125"/>
            <a:ext cx="10515600" cy="721995"/>
          </a:xfrm>
        </p:spPr>
        <p:txBody>
          <a:bodyPr/>
          <a:lstStyle/>
          <a:p>
            <a:r>
              <a:rPr lang="en-CA" dirty="0"/>
              <a:t>The pattern for intimacy with God</a:t>
            </a:r>
          </a:p>
        </p:txBody>
      </p:sp>
      <p:sp>
        <p:nvSpPr>
          <p:cNvPr id="3" name="Content Placeholder 2">
            <a:extLst>
              <a:ext uri="{FF2B5EF4-FFF2-40B4-BE49-F238E27FC236}">
                <a16:creationId xmlns:a16="http://schemas.microsoft.com/office/drawing/2014/main" id="{3556E354-6162-CD93-539F-14F1ECF8B94E}"/>
              </a:ext>
            </a:extLst>
          </p:cNvPr>
          <p:cNvSpPr>
            <a:spLocks noGrp="1"/>
          </p:cNvSpPr>
          <p:nvPr>
            <p:ph idx="1"/>
          </p:nvPr>
        </p:nvSpPr>
        <p:spPr>
          <a:xfrm>
            <a:off x="243840" y="1251857"/>
            <a:ext cx="11850189" cy="5606143"/>
          </a:xfrm>
        </p:spPr>
        <p:txBody>
          <a:bodyPr>
            <a:normAutofit/>
          </a:bodyPr>
          <a:lstStyle/>
          <a:p>
            <a:r>
              <a:rPr lang="en-US" sz="2800" b="0" i="0" u="none" strike="noStrike" baseline="30000" dirty="0">
                <a:latin typeface="Times New Roman" panose="02020603050405020304" pitchFamily="18" charset="0"/>
              </a:rPr>
              <a:t>NKJ </a:t>
            </a:r>
            <a:r>
              <a:rPr lang="en-US" sz="2800" b="1" i="0" u="none" strike="noStrike" baseline="0" dirty="0">
                <a:latin typeface="Times New Roman" panose="02020603050405020304" pitchFamily="18" charset="0"/>
              </a:rPr>
              <a:t>Hebrews 12:14</a:t>
            </a:r>
            <a:r>
              <a:rPr lang="en-US" sz="2800" b="0" i="0" u="none" strike="noStrike" baseline="0" dirty="0">
                <a:latin typeface="Times New Roman" panose="02020603050405020304" pitchFamily="18" charset="0"/>
              </a:rPr>
              <a:t> Pursue peace with all </a:t>
            </a:r>
            <a:r>
              <a:rPr lang="en-US" sz="2800" b="0" i="1" u="none" strike="noStrike" baseline="0" dirty="0">
                <a:latin typeface="Times New Roman" panose="02020603050405020304" pitchFamily="18" charset="0"/>
              </a:rPr>
              <a:t>people, </a:t>
            </a:r>
            <a:r>
              <a:rPr lang="en-US" sz="2800" b="0" i="0" u="none" strike="noStrike" baseline="0" dirty="0">
                <a:latin typeface="Times New Roman" panose="02020603050405020304" pitchFamily="18" charset="0"/>
              </a:rPr>
              <a:t>and holiness, without which no one will see the Lord:</a:t>
            </a:r>
          </a:p>
          <a:p>
            <a:r>
              <a:rPr lang="en-US" sz="2800" b="0" i="0" u="none" strike="noStrike" baseline="30000" dirty="0">
                <a:latin typeface="Times New Roman" panose="02020603050405020304" pitchFamily="18" charset="0"/>
              </a:rPr>
              <a:t>NKJ </a:t>
            </a:r>
            <a:r>
              <a:rPr lang="en-US" sz="2800" b="1" i="0" u="none" strike="noStrike" baseline="0" dirty="0">
                <a:latin typeface="Times New Roman" panose="02020603050405020304" pitchFamily="18" charset="0"/>
              </a:rPr>
              <a:t>Matthew 5:8</a:t>
            </a:r>
            <a:r>
              <a:rPr lang="en-US" sz="2800" b="0" i="0" u="none" strike="noStrike" baseline="0" dirty="0">
                <a:latin typeface="Times New Roman" panose="02020603050405020304" pitchFamily="18" charset="0"/>
              </a:rPr>
              <a:t> Blessed </a:t>
            </a:r>
            <a:r>
              <a:rPr lang="en-US" sz="2800" b="0" i="1" u="none" strike="noStrike" baseline="0" dirty="0">
                <a:latin typeface="Times New Roman" panose="02020603050405020304" pitchFamily="18" charset="0"/>
              </a:rPr>
              <a:t>are </a:t>
            </a:r>
            <a:r>
              <a:rPr lang="en-US" sz="2800" b="0" i="0" u="none" strike="noStrike" baseline="0" dirty="0">
                <a:latin typeface="Times New Roman" panose="02020603050405020304" pitchFamily="18" charset="0"/>
              </a:rPr>
              <a:t>the pure in heart, For they shall see God.</a:t>
            </a:r>
          </a:p>
          <a:p>
            <a:pPr algn="l"/>
            <a:endParaRPr lang="en-CA" sz="2800" b="0" i="0" u="none" strike="noStrike" baseline="0" dirty="0">
              <a:latin typeface="Times New Roman" panose="02020603050405020304" pitchFamily="18" charset="0"/>
            </a:endParaRPr>
          </a:p>
          <a:p>
            <a:pPr algn="l"/>
            <a:r>
              <a:rPr lang="en-US" sz="2800" b="0" i="0" u="none" strike="noStrike" baseline="30000" dirty="0">
                <a:latin typeface="Times New Roman" panose="02020603050405020304" pitchFamily="18" charset="0"/>
              </a:rPr>
              <a:t>NKJ </a:t>
            </a:r>
            <a:r>
              <a:rPr lang="en-US" sz="2800" b="1" i="0" u="none" strike="noStrike" baseline="0" dirty="0">
                <a:latin typeface="Times New Roman" panose="02020603050405020304" pitchFamily="18" charset="0"/>
              </a:rPr>
              <a:t>Psalm 24:3</a:t>
            </a:r>
            <a:r>
              <a:rPr lang="en-US" sz="2800" b="0" i="0" u="none" strike="noStrike" baseline="0" dirty="0">
                <a:latin typeface="Times New Roman" panose="02020603050405020304" pitchFamily="18" charset="0"/>
              </a:rPr>
              <a:t> Who may ascend into the hill of the LORD? Or who may stand in His holy place?</a:t>
            </a:r>
            <a:r>
              <a:rPr lang="en-US" sz="2800" b="1" i="0" u="none" strike="noStrike" baseline="0" dirty="0">
                <a:latin typeface="Times New Roman" panose="02020603050405020304" pitchFamily="18" charset="0"/>
              </a:rPr>
              <a:t> 4</a:t>
            </a:r>
            <a:r>
              <a:rPr lang="en-US" sz="2800" b="0" i="0" u="none" strike="noStrike" baseline="0" dirty="0">
                <a:latin typeface="Times New Roman" panose="02020603050405020304" pitchFamily="18" charset="0"/>
              </a:rPr>
              <a:t> He who has clean hands and a pure heart, Who has not lifted up his soul to an idol, Nor sworn deceitfully.</a:t>
            </a:r>
          </a:p>
          <a:p>
            <a:pPr algn="l"/>
            <a:endParaRPr lang="en-US" sz="2800" b="0" i="0" u="none" strike="noStrike" baseline="0" dirty="0">
              <a:latin typeface="Times New Roman" panose="02020603050405020304" pitchFamily="18" charset="0"/>
            </a:endParaRPr>
          </a:p>
          <a:p>
            <a:pPr algn="l"/>
            <a:r>
              <a:rPr lang="en-US" sz="2800" b="0" i="0" u="none" strike="noStrike" baseline="30000" dirty="0">
                <a:latin typeface="Times New Roman" panose="02020603050405020304" pitchFamily="18" charset="0"/>
              </a:rPr>
              <a:t>NKJ </a:t>
            </a:r>
            <a:r>
              <a:rPr lang="en-US" sz="2800" b="1" i="0" u="none" strike="noStrike" baseline="0" dirty="0">
                <a:latin typeface="Times New Roman" panose="02020603050405020304" pitchFamily="18" charset="0"/>
              </a:rPr>
              <a:t>Revelation 19:7</a:t>
            </a:r>
            <a:r>
              <a:rPr lang="en-US" sz="2800" b="0" i="0" u="none" strike="noStrike" baseline="0" dirty="0">
                <a:latin typeface="Times New Roman" panose="02020603050405020304" pitchFamily="18" charset="0"/>
              </a:rPr>
              <a:t> "Let us be glad and rejoice and give Him glory, for the marriage of the Lamb has come, and His wife has made herself ready."</a:t>
            </a:r>
            <a:r>
              <a:rPr lang="en-US" sz="2800" b="1" i="0" u="none" strike="noStrike" baseline="0" dirty="0">
                <a:latin typeface="Times New Roman" panose="02020603050405020304" pitchFamily="18" charset="0"/>
              </a:rPr>
              <a:t>8</a:t>
            </a:r>
            <a:r>
              <a:rPr lang="en-US" sz="2800" b="0" i="0" u="none" strike="noStrike" baseline="0" dirty="0">
                <a:latin typeface="Times New Roman" panose="02020603050405020304" pitchFamily="18" charset="0"/>
              </a:rPr>
              <a:t> And to her it was granted to be arrayed in fine linen, clean and bright, for the fine linen is the righteous acts of the saints.</a:t>
            </a:r>
            <a:endParaRPr lang="en-CA" dirty="0"/>
          </a:p>
        </p:txBody>
      </p:sp>
    </p:spTree>
    <p:extLst>
      <p:ext uri="{BB962C8B-B14F-4D97-AF65-F5344CB8AC3E}">
        <p14:creationId xmlns:p14="http://schemas.microsoft.com/office/powerpoint/2010/main" val="783157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D39D-5330-46E4-F49E-9EF1EC63537C}"/>
              </a:ext>
            </a:extLst>
          </p:cNvPr>
          <p:cNvSpPr>
            <a:spLocks noGrp="1"/>
          </p:cNvSpPr>
          <p:nvPr>
            <p:ph type="title"/>
          </p:nvPr>
        </p:nvSpPr>
        <p:spPr>
          <a:xfrm>
            <a:off x="283029" y="304801"/>
            <a:ext cx="11741823" cy="1385888"/>
          </a:xfrm>
        </p:spPr>
        <p:txBody>
          <a:bodyPr>
            <a:normAutofit/>
          </a:bodyPr>
          <a:lstStyle/>
          <a:p>
            <a:r>
              <a:rPr lang="en-CA" sz="3800" dirty="0"/>
              <a:t>The tabernacle(Ex. 25-40) - where one communes with God</a:t>
            </a:r>
          </a:p>
        </p:txBody>
      </p:sp>
      <p:sp>
        <p:nvSpPr>
          <p:cNvPr id="3" name="Content Placeholder 2">
            <a:extLst>
              <a:ext uri="{FF2B5EF4-FFF2-40B4-BE49-F238E27FC236}">
                <a16:creationId xmlns:a16="http://schemas.microsoft.com/office/drawing/2014/main" id="{FF66D0CF-C94E-D2EC-7202-6968D0B2390D}"/>
              </a:ext>
            </a:extLst>
          </p:cNvPr>
          <p:cNvSpPr>
            <a:spLocks noGrp="1"/>
          </p:cNvSpPr>
          <p:nvPr>
            <p:ph idx="1"/>
          </p:nvPr>
        </p:nvSpPr>
        <p:spPr>
          <a:xfrm>
            <a:off x="283029" y="1502230"/>
            <a:ext cx="11560628" cy="5214256"/>
          </a:xfrm>
        </p:spPr>
        <p:txBody>
          <a:bodyPr>
            <a:normAutofit lnSpcReduction="10000"/>
          </a:bodyPr>
          <a:lstStyle/>
          <a:p>
            <a:r>
              <a:rPr lang="en-CA" dirty="0"/>
              <a:t>A picture of how to have intimacy with God – the way of holiness into the presence of God</a:t>
            </a:r>
          </a:p>
          <a:p>
            <a:r>
              <a:rPr lang="en-CA" dirty="0"/>
              <a:t>Jesus is revealed in the Old Testament – probably in no better a picture than the tabernacle</a:t>
            </a:r>
          </a:p>
          <a:p>
            <a:pPr algn="l"/>
            <a:r>
              <a:rPr lang="en-US" sz="2800" b="0" i="0" u="none" strike="noStrike" baseline="30000" dirty="0">
                <a:latin typeface="Times New Roman" panose="02020603050405020304" pitchFamily="18" charset="0"/>
              </a:rPr>
              <a:t>YLT </a:t>
            </a:r>
            <a:r>
              <a:rPr lang="en-US" sz="2800" b="1" i="0" u="none" strike="noStrike" baseline="0" dirty="0">
                <a:latin typeface="Times New Roman" panose="02020603050405020304" pitchFamily="18" charset="0"/>
              </a:rPr>
              <a:t>John 1:14</a:t>
            </a:r>
            <a:r>
              <a:rPr lang="en-US" sz="2800" b="0" i="0" u="none" strike="noStrike" baseline="0" dirty="0">
                <a:latin typeface="Times New Roman" panose="02020603050405020304" pitchFamily="18" charset="0"/>
              </a:rPr>
              <a:t> And the Word became flesh, and did tabernacle among us, and we beheld his glory, glory as of an only begotten of a father, full of grace and truth.</a:t>
            </a:r>
          </a:p>
          <a:p>
            <a:pPr algn="l"/>
            <a:r>
              <a:rPr lang="en-US" sz="2800" b="0" i="0" u="none" strike="noStrike" baseline="30000" dirty="0">
                <a:latin typeface="Times New Roman" panose="02020603050405020304" pitchFamily="18" charset="0"/>
              </a:rPr>
              <a:t>NKJ </a:t>
            </a:r>
            <a:r>
              <a:rPr lang="en-US" sz="2800" b="1" i="0" u="none" strike="noStrike" baseline="0" dirty="0">
                <a:latin typeface="Times New Roman" panose="02020603050405020304" pitchFamily="18" charset="0"/>
              </a:rPr>
              <a:t>Exodus 25:8</a:t>
            </a:r>
            <a:r>
              <a:rPr lang="en-US" sz="2800" b="0" i="0" u="none" strike="noStrike" baseline="0" dirty="0">
                <a:latin typeface="Times New Roman" panose="02020603050405020304" pitchFamily="18" charset="0"/>
              </a:rPr>
              <a:t> "And let them make Me a sanctuary, that I may dwell among them.</a:t>
            </a:r>
          </a:p>
          <a:p>
            <a:pPr algn="l"/>
            <a:r>
              <a:rPr lang="en-US" sz="2800" b="0" i="0" u="none" strike="noStrike" baseline="30000" dirty="0">
                <a:latin typeface="Times New Roman" panose="02020603050405020304" pitchFamily="18" charset="0"/>
              </a:rPr>
              <a:t>NKJ </a:t>
            </a:r>
            <a:r>
              <a:rPr lang="en-US" sz="2800" b="1" i="0" u="none" strike="noStrike" baseline="0" dirty="0">
                <a:latin typeface="Times New Roman" panose="02020603050405020304" pitchFamily="18" charset="0"/>
              </a:rPr>
              <a:t>Exodus 25:22</a:t>
            </a:r>
            <a:r>
              <a:rPr lang="en-US" sz="2800" b="0" i="0" u="none" strike="noStrike" baseline="0" dirty="0">
                <a:latin typeface="Times New Roman" panose="02020603050405020304" pitchFamily="18" charset="0"/>
              </a:rPr>
              <a:t> "And there I will meet with you, and I will speak with you from above the mercy seat, from between the two cherubim which </a:t>
            </a:r>
            <a:r>
              <a:rPr lang="en-US" sz="2800" b="0" i="1" u="none" strike="noStrike" baseline="0" dirty="0">
                <a:latin typeface="Times New Roman" panose="02020603050405020304" pitchFamily="18" charset="0"/>
              </a:rPr>
              <a:t>are </a:t>
            </a:r>
            <a:r>
              <a:rPr lang="en-US" sz="2800" b="0" i="0" u="none" strike="noStrike" baseline="0" dirty="0">
                <a:latin typeface="Times New Roman" panose="02020603050405020304" pitchFamily="18" charset="0"/>
              </a:rPr>
              <a:t>on the ark of the Testimony, about everything which I will give you in commandment to the children of Israel.</a:t>
            </a:r>
            <a:endParaRPr lang="en-CA" dirty="0"/>
          </a:p>
        </p:txBody>
      </p:sp>
    </p:spTree>
    <p:extLst>
      <p:ext uri="{BB962C8B-B14F-4D97-AF65-F5344CB8AC3E}">
        <p14:creationId xmlns:p14="http://schemas.microsoft.com/office/powerpoint/2010/main" val="2870935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806B6-2AD9-DC7A-6554-762FFAB96F50}"/>
              </a:ext>
            </a:extLst>
          </p:cNvPr>
          <p:cNvSpPr>
            <a:spLocks noGrp="1"/>
          </p:cNvSpPr>
          <p:nvPr>
            <p:ph type="title"/>
          </p:nvPr>
        </p:nvSpPr>
        <p:spPr/>
        <p:txBody>
          <a:bodyPr/>
          <a:lstStyle/>
          <a:p>
            <a:r>
              <a:rPr lang="en-CA" dirty="0"/>
              <a:t>The door</a:t>
            </a:r>
          </a:p>
        </p:txBody>
      </p:sp>
      <p:sp>
        <p:nvSpPr>
          <p:cNvPr id="3" name="Content Placeholder 2">
            <a:extLst>
              <a:ext uri="{FF2B5EF4-FFF2-40B4-BE49-F238E27FC236}">
                <a16:creationId xmlns:a16="http://schemas.microsoft.com/office/drawing/2014/main" id="{16131159-6BC7-DF76-4F1A-16716088D43B}"/>
              </a:ext>
            </a:extLst>
          </p:cNvPr>
          <p:cNvSpPr>
            <a:spLocks noGrp="1"/>
          </p:cNvSpPr>
          <p:nvPr>
            <p:ph idx="1"/>
          </p:nvPr>
        </p:nvSpPr>
        <p:spPr/>
        <p:txBody>
          <a:bodyPr/>
          <a:lstStyle/>
          <a:p>
            <a:r>
              <a:rPr lang="en-CA" dirty="0"/>
              <a:t>The narrow way into righteousness – only through Christ our righteousness</a:t>
            </a:r>
          </a:p>
          <a:p>
            <a:r>
              <a:rPr lang="en-CA" dirty="0"/>
              <a:t>“I am the way” John 14:6 – no one gets to God except through Jesus</a:t>
            </a:r>
          </a:p>
          <a:p>
            <a:r>
              <a:rPr lang="en-CA" dirty="0"/>
              <a:t>“I am the door” – John 10:9 – if anyone enters through Me, he will be saved</a:t>
            </a:r>
          </a:p>
          <a:p>
            <a:r>
              <a:rPr lang="en-CA" dirty="0"/>
              <a:t>The moment one chooses to leave the world and enter into a relationship with God through Jesus, they must leave the world, enter through the narrow gate, and then are immediately faced with the Lamb of God sacrificed for their sins, giving them access to continue into the presence of God</a:t>
            </a:r>
          </a:p>
        </p:txBody>
      </p:sp>
    </p:spTree>
    <p:extLst>
      <p:ext uri="{BB962C8B-B14F-4D97-AF65-F5344CB8AC3E}">
        <p14:creationId xmlns:p14="http://schemas.microsoft.com/office/powerpoint/2010/main" val="3361540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347D-FCE0-2D02-8377-48C3C7B86242}"/>
              </a:ext>
            </a:extLst>
          </p:cNvPr>
          <p:cNvSpPr>
            <a:spLocks noGrp="1"/>
          </p:cNvSpPr>
          <p:nvPr>
            <p:ph type="title"/>
          </p:nvPr>
        </p:nvSpPr>
        <p:spPr>
          <a:xfrm>
            <a:off x="1378743" y="731731"/>
            <a:ext cx="9444037" cy="954194"/>
          </a:xfrm>
        </p:spPr>
        <p:txBody>
          <a:bodyPr vert="horz" lIns="91440" tIns="45720" rIns="91440" bIns="45720" rtlCol="0" anchor="t">
            <a:normAutofit fontScale="90000"/>
          </a:bodyPr>
          <a:lstStyle/>
          <a:p>
            <a:pPr algn="ctr"/>
            <a:r>
              <a:rPr lang="en-US" sz="3200" kern="1200" dirty="0">
                <a:solidFill>
                  <a:schemeClr val="tx1"/>
                </a:solidFill>
                <a:latin typeface="+mj-lt"/>
                <a:ea typeface="+mj-ea"/>
                <a:cs typeface="+mj-cs"/>
              </a:rPr>
              <a:t>Brazen Altar (The Cross) -  deal with sin first  - unholy cannot enter into the presence of Holiness</a:t>
            </a:r>
          </a:p>
        </p:txBody>
      </p:sp>
      <p:sp>
        <p:nvSpPr>
          <p:cNvPr id="7" name="Text Placeholder 6">
            <a:extLst>
              <a:ext uri="{FF2B5EF4-FFF2-40B4-BE49-F238E27FC236}">
                <a16:creationId xmlns:a16="http://schemas.microsoft.com/office/drawing/2014/main" id="{3E4D69EF-CD38-C777-A5FB-8A9472228D2D}"/>
              </a:ext>
            </a:extLst>
          </p:cNvPr>
          <p:cNvSpPr>
            <a:spLocks/>
          </p:cNvSpPr>
          <p:nvPr/>
        </p:nvSpPr>
        <p:spPr>
          <a:xfrm>
            <a:off x="839788" y="1681163"/>
            <a:ext cx="5157787" cy="823912"/>
          </a:xfrm>
          <a:prstGeom prst="rect">
            <a:avLst/>
          </a:prstGeom>
        </p:spPr>
        <p:txBody>
          <a:bodyPr/>
          <a:lstStyle/>
          <a:p>
            <a:endParaRPr lang="en-CA"/>
          </a:p>
        </p:txBody>
      </p:sp>
      <p:sp>
        <p:nvSpPr>
          <p:cNvPr id="8" name="Text Placeholder 7">
            <a:extLst>
              <a:ext uri="{FF2B5EF4-FFF2-40B4-BE49-F238E27FC236}">
                <a16:creationId xmlns:a16="http://schemas.microsoft.com/office/drawing/2014/main" id="{75522872-43DE-096B-F025-442C6AAC1C12}"/>
              </a:ext>
            </a:extLst>
          </p:cNvPr>
          <p:cNvSpPr>
            <a:spLocks/>
          </p:cNvSpPr>
          <p:nvPr/>
        </p:nvSpPr>
        <p:spPr>
          <a:xfrm>
            <a:off x="6172200" y="1681163"/>
            <a:ext cx="5183188" cy="823912"/>
          </a:xfrm>
          <a:prstGeom prst="rect">
            <a:avLst/>
          </a:prstGeom>
        </p:spPr>
        <p:txBody>
          <a:bodyPr/>
          <a:lstStyle/>
          <a:p>
            <a:endParaRPr lang="en-CA"/>
          </a:p>
        </p:txBody>
      </p:sp>
      <p:sp>
        <p:nvSpPr>
          <p:cNvPr id="3" name="Content Placeholder 2">
            <a:extLst>
              <a:ext uri="{FF2B5EF4-FFF2-40B4-BE49-F238E27FC236}">
                <a16:creationId xmlns:a16="http://schemas.microsoft.com/office/drawing/2014/main" id="{482491DB-5345-A582-D178-2CE9902BB076}"/>
              </a:ext>
            </a:extLst>
          </p:cNvPr>
          <p:cNvSpPr>
            <a:spLocks/>
          </p:cNvSpPr>
          <p:nvPr/>
        </p:nvSpPr>
        <p:spPr>
          <a:xfrm>
            <a:off x="846135" y="1681163"/>
            <a:ext cx="5848052" cy="4689987"/>
          </a:xfrm>
          <a:prstGeom prst="rect">
            <a:avLst/>
          </a:prstGeom>
        </p:spPr>
        <p:txBody>
          <a:bodyPr vert="horz" lIns="91440" tIns="45720" rIns="91440" bIns="45720" rtlCol="0">
            <a:normAutofit/>
          </a:bodyPr>
          <a:lstStyle/>
          <a:p>
            <a:pPr marL="342900" indent="-342900" defTabSz="868680">
              <a:spcAft>
                <a:spcPts val="600"/>
              </a:spcAft>
              <a:buFont typeface="Arial" panose="020B0604020202020204" pitchFamily="34" charset="0"/>
              <a:buChar char="•"/>
            </a:pPr>
            <a:r>
              <a:rPr lang="en-US" sz="2400" kern="1200" dirty="0">
                <a:solidFill>
                  <a:schemeClr val="tx1"/>
                </a:solidFill>
                <a:latin typeface="+mn-lt"/>
                <a:ea typeface="+mn-ea"/>
                <a:cs typeface="+mn-cs"/>
              </a:rPr>
              <a:t>First step on the way to the presence of God, is to deal with the sin issue</a:t>
            </a:r>
          </a:p>
          <a:p>
            <a:pPr marL="342900" indent="-342900" defTabSz="868680">
              <a:spcAft>
                <a:spcPts val="600"/>
              </a:spcAft>
              <a:buFont typeface="Arial" panose="020B0604020202020204" pitchFamily="34" charset="0"/>
              <a:buChar char="•"/>
            </a:pPr>
            <a:r>
              <a:rPr lang="en-US" sz="2400" kern="1200" dirty="0">
                <a:solidFill>
                  <a:schemeClr val="tx1"/>
                </a:solidFill>
                <a:latin typeface="+mn-lt"/>
                <a:ea typeface="+mn-ea"/>
                <a:cs typeface="+mn-cs"/>
              </a:rPr>
              <a:t>The lamb slain – a male without defect, fastened to the horns of the altar, facing the fires (hot coals) of judgment</a:t>
            </a:r>
          </a:p>
          <a:p>
            <a:pPr algn="l"/>
            <a:r>
              <a:rPr lang="en-US" sz="2400" b="0" i="0" u="none" strike="noStrike" baseline="30000" dirty="0">
                <a:latin typeface="Times New Roman" panose="02020603050405020304" pitchFamily="18" charset="0"/>
              </a:rPr>
              <a:t>NKJ </a:t>
            </a:r>
            <a:r>
              <a:rPr lang="en-US" sz="2400" b="1" i="0" u="none" strike="noStrike" baseline="0" dirty="0">
                <a:latin typeface="Times New Roman" panose="02020603050405020304" pitchFamily="18" charset="0"/>
              </a:rPr>
              <a:t>Hebrews 9:22</a:t>
            </a:r>
            <a:r>
              <a:rPr lang="en-US" sz="2400" b="0" i="0" u="none" strike="noStrike" baseline="0" dirty="0">
                <a:latin typeface="Times New Roman" panose="02020603050405020304" pitchFamily="18" charset="0"/>
              </a:rPr>
              <a:t> And according to the law almost all things are purified with blood, and without shedding of blood there is no remission (forgiveness). “He was pierced for our transgressions”</a:t>
            </a:r>
          </a:p>
          <a:p>
            <a:pPr algn="l"/>
            <a:r>
              <a:rPr lang="en-US" sz="2400" b="0" i="0" u="none" strike="noStrike" baseline="0" dirty="0">
                <a:latin typeface="Times New Roman" panose="02020603050405020304" pitchFamily="18" charset="0"/>
              </a:rPr>
              <a:t>(Read chapter 9 of Hebrews)</a:t>
            </a:r>
          </a:p>
          <a:p>
            <a:pPr defTabSz="868680">
              <a:spcAft>
                <a:spcPts val="600"/>
              </a:spcAft>
            </a:pPr>
            <a:endParaRPr lang="en-US" sz="2000" dirty="0"/>
          </a:p>
        </p:txBody>
      </p:sp>
      <p:pic>
        <p:nvPicPr>
          <p:cNvPr id="2050" name="Picture 2" descr="The Bronze Altar - Bible History">
            <a:extLst>
              <a:ext uri="{FF2B5EF4-FFF2-40B4-BE49-F238E27FC236}">
                <a16:creationId xmlns:a16="http://schemas.microsoft.com/office/drawing/2014/main" id="{9DB6401C-6A94-35BF-4ECB-39D1C0A563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7315200" y="1681163"/>
            <a:ext cx="4375355" cy="459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043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AAAA86F-1D88-BFDB-AF70-354DAB0838D7}"/>
              </a:ext>
            </a:extLst>
          </p:cNvPr>
          <p:cNvSpPr>
            <a:spLocks noGrp="1"/>
          </p:cNvSpPr>
          <p:nvPr>
            <p:ph type="title"/>
          </p:nvPr>
        </p:nvSpPr>
        <p:spPr/>
        <p:txBody>
          <a:bodyPr>
            <a:normAutofit/>
          </a:bodyPr>
          <a:lstStyle/>
          <a:p>
            <a:r>
              <a:rPr lang="en-CA" sz="4000" dirty="0"/>
              <a:t>The bronze laver – washing away the dirt of being in the world – no dimensions, or limitations</a:t>
            </a:r>
          </a:p>
        </p:txBody>
      </p:sp>
      <p:sp>
        <p:nvSpPr>
          <p:cNvPr id="10" name="Content Placeholder 9">
            <a:extLst>
              <a:ext uri="{FF2B5EF4-FFF2-40B4-BE49-F238E27FC236}">
                <a16:creationId xmlns:a16="http://schemas.microsoft.com/office/drawing/2014/main" id="{32C93282-8DAF-2CA5-528B-3A064BD15593}"/>
              </a:ext>
            </a:extLst>
          </p:cNvPr>
          <p:cNvSpPr>
            <a:spLocks noGrp="1"/>
          </p:cNvSpPr>
          <p:nvPr>
            <p:ph sz="half" idx="1"/>
          </p:nvPr>
        </p:nvSpPr>
        <p:spPr>
          <a:xfrm>
            <a:off x="373626" y="1524001"/>
            <a:ext cx="5646174" cy="4968874"/>
          </a:xfrm>
        </p:spPr>
        <p:txBody>
          <a:bodyPr>
            <a:normAutofit lnSpcReduction="10000"/>
          </a:bodyPr>
          <a:lstStyle/>
          <a:p>
            <a:r>
              <a:rPr lang="en-CA" dirty="0"/>
              <a:t>“Clean hands and a pure heart”</a:t>
            </a:r>
          </a:p>
          <a:p>
            <a:r>
              <a:rPr lang="en-CA" dirty="0"/>
              <a:t>Represents the washing by the word – a mirror (Ex. 38:8) that you look into to see your own filthiness (James 1:22-25)</a:t>
            </a:r>
          </a:p>
          <a:p>
            <a:r>
              <a:rPr lang="en-CA" dirty="0"/>
              <a:t>Washing of the word: Titus 3:5; Heb. 4:12; </a:t>
            </a:r>
            <a:r>
              <a:rPr lang="en-CA" b="1" u="sng" dirty="0"/>
              <a:t>Eph. 5:26</a:t>
            </a:r>
          </a:p>
          <a:p>
            <a:r>
              <a:rPr lang="en-CA" dirty="0"/>
              <a:t>John 13:8-10</a:t>
            </a:r>
          </a:p>
          <a:p>
            <a:r>
              <a:rPr lang="en-CA" dirty="0"/>
              <a:t>Many stop after the cross – don’t allow the word to daily purify and cleanse them – no intimacy with God</a:t>
            </a:r>
            <a:endParaRPr lang="en-CA" b="1" u="sng" dirty="0"/>
          </a:p>
        </p:txBody>
      </p:sp>
      <p:pic>
        <p:nvPicPr>
          <p:cNvPr id="1026" name="Picture 2" descr="The Laver- Tabernacle Lesson 7 - Albany Missionary Baptist Church-Albany,  Oregon">
            <a:extLst>
              <a:ext uri="{FF2B5EF4-FFF2-40B4-BE49-F238E27FC236}">
                <a16:creationId xmlns:a16="http://schemas.microsoft.com/office/drawing/2014/main" id="{398BF3C8-66F3-E90A-8E5D-888E60F569A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524001"/>
            <a:ext cx="5842819" cy="475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175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3904</TotalTime>
  <Words>1040</Words>
  <Application>Microsoft Office PowerPoint</Application>
  <PresentationFormat>Widescreen</PresentationFormat>
  <Paragraphs>56</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The pattern for intimacy with God</vt:lpstr>
      <vt:lpstr>The tabernacle(Ex. 25-40) - where one communes with God</vt:lpstr>
      <vt:lpstr>The door</vt:lpstr>
      <vt:lpstr>Brazen Altar (The Cross) -  deal with sin first  - unholy cannot enter into the presence of Holiness</vt:lpstr>
      <vt:lpstr>The bronze laver – washing away the dirt of being in the world – no dimensions, or limitations</vt:lpstr>
      <vt:lpstr>Table of showbread – out of one batch of flour – 12 loaves</vt:lpstr>
      <vt:lpstr>Golden Lampstand (1John 1:5-7)</vt:lpstr>
      <vt:lpstr>The altar of incense – continual burning</vt:lpstr>
      <vt:lpstr>The Ark of the covenant</vt:lpstr>
      <vt:lpstr>The Message of the tabernacle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Stanley</dc:creator>
  <cp:lastModifiedBy>Michael Stanley</cp:lastModifiedBy>
  <cp:revision>19</cp:revision>
  <dcterms:created xsi:type="dcterms:W3CDTF">2023-09-17T01:44:13Z</dcterms:created>
  <dcterms:modified xsi:type="dcterms:W3CDTF">2023-11-26T13:34:58Z</dcterms:modified>
</cp:coreProperties>
</file>