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28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EB4C16D-5DAC-4148-808B-A2515CE63AE7}" type="datetimeFigureOut">
              <a:rPr lang="en-CA" smtClean="0"/>
              <a:t>2026-03-28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1911774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4C16D-5DAC-4148-808B-A2515CE63AE7}" type="datetimeFigureOut">
              <a:rPr lang="en-CA" smtClean="0"/>
              <a:t>2026-03-28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45302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4C16D-5DAC-4148-808B-A2515CE63AE7}" type="datetimeFigureOut">
              <a:rPr lang="en-CA" smtClean="0"/>
              <a:t>2026-03-28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91429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4C16D-5DAC-4148-808B-A2515CE63AE7}" type="datetimeFigureOut">
              <a:rPr lang="en-CA" smtClean="0"/>
              <a:t>2026-03-28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260613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B4C16D-5DAC-4148-808B-A2515CE63AE7}" type="datetimeFigureOut">
              <a:rPr lang="en-CA" smtClean="0"/>
              <a:t>2026-03-28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21057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B4C16D-5DAC-4148-808B-A2515CE63AE7}" type="datetimeFigureOut">
              <a:rPr lang="en-CA" smtClean="0"/>
              <a:t>2026-03-28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407825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B4C16D-5DAC-4148-808B-A2515CE63AE7}" type="datetimeFigureOut">
              <a:rPr lang="en-CA" smtClean="0"/>
              <a:t>2026-03-28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422234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B4C16D-5DAC-4148-808B-A2515CE63AE7}" type="datetimeFigureOut">
              <a:rPr lang="en-CA" smtClean="0"/>
              <a:t>2026-03-28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149121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B4C16D-5DAC-4148-808B-A2515CE63AE7}" type="datetimeFigureOut">
              <a:rPr lang="en-CA" smtClean="0"/>
              <a:t>2026-03-28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426844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B4C16D-5DAC-4148-808B-A2515CE63AE7}" type="datetimeFigureOut">
              <a:rPr lang="en-CA" smtClean="0"/>
              <a:t>2026-03-28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353994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EB4C16D-5DAC-4148-808B-A2515CE63AE7}" type="datetimeFigureOut">
              <a:rPr lang="en-CA" smtClean="0"/>
              <a:t>2026-03-28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DC48538-4284-4D3A-AEB3-314273BA63A5}" type="slidenum">
              <a:rPr lang="en-CA" smtClean="0"/>
              <a:t>‹#›</a:t>
            </a:fld>
            <a:endParaRPr lang="en-CA"/>
          </a:p>
        </p:txBody>
      </p:sp>
    </p:spTree>
    <p:extLst>
      <p:ext uri="{BB962C8B-B14F-4D97-AF65-F5344CB8AC3E}">
        <p14:creationId xmlns:p14="http://schemas.microsoft.com/office/powerpoint/2010/main" val="317822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B4C16D-5DAC-4148-808B-A2515CE63AE7}" type="datetimeFigureOut">
              <a:rPr lang="en-CA" smtClean="0"/>
              <a:t>2026-03-28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48538-4284-4D3A-AEB3-314273BA63A5}" type="slidenum">
              <a:rPr lang="en-CA" smtClean="0"/>
              <a:t>‹#›</a:t>
            </a:fld>
            <a:endParaRPr lang="en-CA"/>
          </a:p>
        </p:txBody>
      </p:sp>
    </p:spTree>
    <p:extLst>
      <p:ext uri="{BB962C8B-B14F-4D97-AF65-F5344CB8AC3E}">
        <p14:creationId xmlns:p14="http://schemas.microsoft.com/office/powerpoint/2010/main" val="8129828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80297-455F-6B57-97B9-DF28315654D8}"/>
              </a:ext>
            </a:extLst>
          </p:cNvPr>
          <p:cNvSpPr>
            <a:spLocks noGrp="1"/>
          </p:cNvSpPr>
          <p:nvPr>
            <p:ph type="ctrTitle"/>
          </p:nvPr>
        </p:nvSpPr>
        <p:spPr/>
        <p:txBody>
          <a:bodyPr>
            <a:normAutofit/>
          </a:bodyPr>
          <a:lstStyle/>
          <a:p>
            <a:r>
              <a:rPr lang="en-CA" b="1" dirty="0"/>
              <a:t>The mindset of the </a:t>
            </a:r>
            <a:br>
              <a:rPr lang="en-CA" b="1" dirty="0"/>
            </a:br>
            <a:r>
              <a:rPr lang="en-CA" b="1" dirty="0"/>
              <a:t>follower of Jesus </a:t>
            </a:r>
            <a:r>
              <a:rPr lang="en-CA" sz="4000" dirty="0"/>
              <a:t>(Rom. 8:5-18)</a:t>
            </a:r>
          </a:p>
        </p:txBody>
      </p:sp>
      <p:sp>
        <p:nvSpPr>
          <p:cNvPr id="3" name="Subtitle 2">
            <a:extLst>
              <a:ext uri="{FF2B5EF4-FFF2-40B4-BE49-F238E27FC236}">
                <a16:creationId xmlns:a16="http://schemas.microsoft.com/office/drawing/2014/main" id="{84829797-120C-7C68-8E8F-A9EE9E86F331}"/>
              </a:ext>
            </a:extLst>
          </p:cNvPr>
          <p:cNvSpPr>
            <a:spLocks noGrp="1"/>
          </p:cNvSpPr>
          <p:nvPr>
            <p:ph type="subTitle" idx="1"/>
          </p:nvPr>
        </p:nvSpPr>
        <p:spPr>
          <a:xfrm>
            <a:off x="1524000" y="3602037"/>
            <a:ext cx="9144000" cy="2133599"/>
          </a:xfrm>
        </p:spPr>
        <p:txBody>
          <a:bodyPr>
            <a:noAutofit/>
          </a:bodyPr>
          <a:lstStyle/>
          <a:p>
            <a:r>
              <a:rPr lang="en-CA" sz="4000" dirty="0"/>
              <a:t>Spirit-filled living (part 1)</a:t>
            </a:r>
          </a:p>
          <a:p>
            <a:endParaRPr lang="en-CA" sz="4000" dirty="0"/>
          </a:p>
          <a:p>
            <a:r>
              <a:rPr lang="en-CA" sz="4000" dirty="0"/>
              <a:t>Goal: Let’s read Titus 2:11 - 3:9</a:t>
            </a:r>
          </a:p>
        </p:txBody>
      </p:sp>
    </p:spTree>
    <p:extLst>
      <p:ext uri="{BB962C8B-B14F-4D97-AF65-F5344CB8AC3E}">
        <p14:creationId xmlns:p14="http://schemas.microsoft.com/office/powerpoint/2010/main" val="3087399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914C7-DE72-F466-C64C-9296B988FBF6}"/>
              </a:ext>
            </a:extLst>
          </p:cNvPr>
          <p:cNvSpPr>
            <a:spLocks noGrp="1"/>
          </p:cNvSpPr>
          <p:nvPr>
            <p:ph type="title"/>
          </p:nvPr>
        </p:nvSpPr>
        <p:spPr/>
        <p:txBody>
          <a:bodyPr/>
          <a:lstStyle/>
          <a:p>
            <a:r>
              <a:rPr lang="en-CA" dirty="0"/>
              <a:t>What side of the teeter-totter do you live on?</a:t>
            </a:r>
            <a:br>
              <a:rPr lang="en-CA" dirty="0"/>
            </a:br>
            <a:r>
              <a:rPr lang="en-CA" dirty="0"/>
              <a:t>#1 – We have the mind of Christ (1Cor. 2:16)</a:t>
            </a:r>
          </a:p>
        </p:txBody>
      </p:sp>
      <p:sp>
        <p:nvSpPr>
          <p:cNvPr id="3" name="Content Placeholder 2">
            <a:extLst>
              <a:ext uri="{FF2B5EF4-FFF2-40B4-BE49-F238E27FC236}">
                <a16:creationId xmlns:a16="http://schemas.microsoft.com/office/drawing/2014/main" id="{824BE95C-4638-0F8F-5ABA-260B84FE63D6}"/>
              </a:ext>
            </a:extLst>
          </p:cNvPr>
          <p:cNvSpPr>
            <a:spLocks noGrp="1"/>
          </p:cNvSpPr>
          <p:nvPr>
            <p:ph idx="1"/>
          </p:nvPr>
        </p:nvSpPr>
        <p:spPr>
          <a:xfrm>
            <a:off x="838200" y="1825625"/>
            <a:ext cx="10515600" cy="4749346"/>
          </a:xfrm>
        </p:spPr>
        <p:txBody>
          <a:bodyPr>
            <a:normAutofit/>
          </a:bodyPr>
          <a:lstStyle/>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8:5</a:t>
            </a:r>
            <a:r>
              <a:rPr lang="en-US" sz="2800" b="0" i="0" u="none" strike="noStrike" baseline="0" dirty="0">
                <a:latin typeface="Times New Roman" panose="02020603050405020304" pitchFamily="18" charset="0"/>
              </a:rPr>
              <a:t> For those who are according to the flesh, the things of the flesh </a:t>
            </a:r>
            <a:r>
              <a:rPr lang="en-US" sz="2800" b="1" i="0" u="sng" strike="noStrike" baseline="0" dirty="0">
                <a:latin typeface="Times New Roman" panose="02020603050405020304" pitchFamily="18" charset="0"/>
              </a:rPr>
              <a:t>do mind</a:t>
            </a:r>
            <a:r>
              <a:rPr lang="en-US" sz="2800" b="0" i="0" u="none" strike="noStrike" baseline="0" dirty="0">
                <a:latin typeface="Times New Roman" panose="02020603050405020304" pitchFamily="18" charset="0"/>
              </a:rPr>
              <a:t>; and those according to the Spirit, the things of the Spirit;</a:t>
            </a:r>
          </a:p>
          <a:p>
            <a:pPr algn="l"/>
            <a:r>
              <a:rPr lang="en-US" sz="2800" b="0" i="0" u="none" strike="noStrike" baseline="30000" dirty="0">
                <a:latin typeface="Times New Roman" panose="02020603050405020304" pitchFamily="18" charset="0"/>
              </a:rPr>
              <a:t>GNT </a:t>
            </a:r>
            <a:r>
              <a:rPr lang="en-US" sz="2800" b="1" i="0" u="none" strike="noStrike" baseline="0" dirty="0">
                <a:latin typeface="Times New Roman" panose="02020603050405020304" pitchFamily="18" charset="0"/>
              </a:rPr>
              <a:t>Romans 8:5</a:t>
            </a:r>
            <a:r>
              <a:rPr lang="en-US" sz="2800" b="0" i="0" u="none" strike="noStrike" baseline="0" dirty="0">
                <a:latin typeface="Bwgrkl" panose="00000400000000000000" pitchFamily="2" charset="0"/>
              </a:rPr>
              <a:t> oi` </a:t>
            </a:r>
            <a:r>
              <a:rPr lang="en-US" sz="2800" b="0" i="0" u="none" strike="noStrike" baseline="0" dirty="0" err="1">
                <a:latin typeface="Bwgrkl" panose="00000400000000000000" pitchFamily="2" charset="0"/>
              </a:rPr>
              <a:t>ga.r</a:t>
            </a:r>
            <a:r>
              <a:rPr lang="en-US" sz="2800" b="0" i="0" u="none" strike="noStrike" baseline="0" dirty="0">
                <a:latin typeface="Bwgrkl" panose="00000400000000000000" pitchFamily="2" charset="0"/>
              </a:rPr>
              <a:t> kata. </a:t>
            </a:r>
            <a:r>
              <a:rPr lang="en-US" sz="2800" b="0" i="0" u="none" strike="noStrike" baseline="0" dirty="0" err="1">
                <a:latin typeface="Bwgrkl" panose="00000400000000000000" pitchFamily="2" charset="0"/>
              </a:rPr>
              <a:t>sa,rka</a:t>
            </a:r>
            <a:r>
              <a:rPr lang="en-US" sz="2800" b="0" i="0" u="none" strike="noStrike" baseline="0" dirty="0">
                <a:latin typeface="Bwgrkl" panose="00000400000000000000" pitchFamily="2" charset="0"/>
              </a:rPr>
              <a:t> </a:t>
            </a:r>
            <a:r>
              <a:rPr lang="en-US" sz="2800" b="0" i="0" u="none" strike="noStrike" baseline="0" dirty="0" err="1">
                <a:latin typeface="Bwgrkl" panose="00000400000000000000" pitchFamily="2" charset="0"/>
              </a:rPr>
              <a:t>o;ntej</a:t>
            </a:r>
            <a:r>
              <a:rPr lang="en-US" sz="2800" b="0" i="0" u="none" strike="noStrike" baseline="0" dirty="0">
                <a:latin typeface="Bwgrkl" panose="00000400000000000000" pitchFamily="2" charset="0"/>
              </a:rPr>
              <a:t> ta. </a:t>
            </a:r>
            <a:r>
              <a:rPr lang="en-US" sz="2800" b="0" i="0" u="none" strike="noStrike" baseline="0" dirty="0" err="1">
                <a:latin typeface="Bwgrkl" panose="00000400000000000000" pitchFamily="2" charset="0"/>
              </a:rPr>
              <a:t>th</a:t>
            </a:r>
            <a:r>
              <a:rPr lang="en-US" sz="2800" b="0" i="0" u="none" strike="noStrike" baseline="0" dirty="0">
                <a:latin typeface="Bwgrkl" panose="00000400000000000000" pitchFamily="2" charset="0"/>
              </a:rPr>
              <a:t>/j </a:t>
            </a:r>
            <a:r>
              <a:rPr lang="en-US" sz="2800" b="0" i="0" u="none" strike="noStrike" baseline="0" dirty="0" err="1">
                <a:latin typeface="Bwgrkl" panose="00000400000000000000" pitchFamily="2" charset="0"/>
              </a:rPr>
              <a:t>sarko.j</a:t>
            </a:r>
            <a:r>
              <a:rPr lang="en-US" sz="2800" b="0" i="0" u="none" strike="noStrike" baseline="0" dirty="0">
                <a:latin typeface="Bwgrkl" panose="00000400000000000000" pitchFamily="2" charset="0"/>
              </a:rPr>
              <a:t> </a:t>
            </a:r>
            <a:r>
              <a:rPr lang="en-US" sz="2800" b="1" i="0" u="sng" strike="noStrike" baseline="0" dirty="0" err="1">
                <a:latin typeface="Bwgrkl" panose="00000400000000000000" pitchFamily="2" charset="0"/>
              </a:rPr>
              <a:t>fronou</a:t>
            </a:r>
            <a:r>
              <a:rPr lang="en-US" sz="2800" b="1" i="0" u="sng" strike="noStrike" baseline="0" dirty="0">
                <a:latin typeface="Bwgrkl" panose="00000400000000000000" pitchFamily="2" charset="0"/>
              </a:rPr>
              <a:t>/sin</a:t>
            </a:r>
            <a:r>
              <a:rPr lang="en-US" sz="2800" b="0" i="0" u="none" strike="noStrike" baseline="0" dirty="0">
                <a:latin typeface="Bwgrkl" panose="00000400000000000000" pitchFamily="2" charset="0"/>
              </a:rPr>
              <a:t>( oi` de. kata. </a:t>
            </a:r>
            <a:r>
              <a:rPr lang="en-US" sz="2800" b="0" i="0" u="none" strike="noStrike" baseline="0" dirty="0" err="1">
                <a:latin typeface="Bwgrkl" panose="00000400000000000000" pitchFamily="2" charset="0"/>
              </a:rPr>
              <a:t>pneu</a:t>
            </a:r>
            <a:r>
              <a:rPr lang="en-US" sz="2800" b="0" i="0" u="none" strike="noStrike" baseline="0" dirty="0">
                <a:latin typeface="Bwgrkl" panose="00000400000000000000" pitchFamily="2" charset="0"/>
              </a:rPr>
              <a:t>/ma ta. </a:t>
            </a:r>
            <a:r>
              <a:rPr lang="en-US" sz="2800" b="0" i="0" u="none" strike="noStrike" baseline="0" dirty="0" err="1">
                <a:latin typeface="Bwgrkl" panose="00000400000000000000" pitchFamily="2" charset="0"/>
              </a:rPr>
              <a:t>tou</a:t>
            </a:r>
            <a:r>
              <a:rPr lang="en-US" sz="2800" b="0" i="0" u="none" strike="noStrike" baseline="0" dirty="0">
                <a:latin typeface="Bwgrkl" panose="00000400000000000000" pitchFamily="2" charset="0"/>
              </a:rPr>
              <a:t>/ </a:t>
            </a:r>
            <a:r>
              <a:rPr lang="en-US" sz="2800" b="0" i="0" u="none" strike="noStrike" baseline="0" dirty="0" err="1">
                <a:latin typeface="Bwgrkl" panose="00000400000000000000" pitchFamily="2" charset="0"/>
              </a:rPr>
              <a:t>pneu,matojÅ</a:t>
            </a:r>
            <a:endParaRPr lang="en-US" sz="2800" b="0" i="0" u="none" strike="noStrike" baseline="0" dirty="0">
              <a:latin typeface="Bwgrkl" panose="00000400000000000000" pitchFamily="2" charset="0"/>
            </a:endParaRPr>
          </a:p>
          <a:p>
            <a:pPr algn="l"/>
            <a:r>
              <a:rPr lang="en-US" sz="2800" b="0" i="1" u="none" strike="noStrike" baseline="0" dirty="0" err="1">
                <a:latin typeface="Times New Roman" panose="02020603050405020304" pitchFamily="18" charset="0"/>
              </a:rPr>
              <a:t>Phroneo</a:t>
            </a:r>
            <a:r>
              <a:rPr lang="en-US" sz="2800" b="0" i="0" u="none" strike="noStrike" baseline="0" dirty="0">
                <a:latin typeface="Times New Roman" panose="02020603050405020304" pitchFamily="18" charset="0"/>
              </a:rPr>
              <a:t>: think, have in mind (think the thoughts of, have one's mind controlled by; live in harmony of mind); care for, be concerned about </a:t>
            </a:r>
            <a:r>
              <a:rPr lang="en-US" sz="2800" b="1" i="0" u="none" strike="noStrike" baseline="0" dirty="0">
                <a:latin typeface="Times New Roman" panose="02020603050405020304" pitchFamily="18" charset="0"/>
              </a:rPr>
              <a:t>(SEE Gal. 5:19-25)</a:t>
            </a:r>
          </a:p>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8:6</a:t>
            </a:r>
            <a:r>
              <a:rPr lang="en-US" sz="2800" b="0" i="0" u="none" strike="noStrike" baseline="0" dirty="0">
                <a:latin typeface="Times New Roman" panose="02020603050405020304" pitchFamily="18" charset="0"/>
              </a:rPr>
              <a:t> for the mind of the flesh </a:t>
            </a:r>
            <a:r>
              <a:rPr lang="en-US" sz="2800" b="0" i="1" u="none" strike="noStrike" baseline="0" dirty="0">
                <a:latin typeface="Times New Roman" panose="02020603050405020304" pitchFamily="18" charset="0"/>
              </a:rPr>
              <a:t>is </a:t>
            </a:r>
            <a:r>
              <a:rPr lang="en-US" sz="2800" b="0" i="0" u="none" strike="noStrike" baseline="0" dirty="0">
                <a:latin typeface="Times New Roman" panose="02020603050405020304" pitchFamily="18" charset="0"/>
              </a:rPr>
              <a:t>death, and the mind of the Spirit -- life and peace;</a:t>
            </a:r>
            <a:endParaRPr lang="en-CA" dirty="0"/>
          </a:p>
        </p:txBody>
      </p:sp>
    </p:spTree>
    <p:extLst>
      <p:ext uri="{BB962C8B-B14F-4D97-AF65-F5344CB8AC3E}">
        <p14:creationId xmlns:p14="http://schemas.microsoft.com/office/powerpoint/2010/main" val="68672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D94C7-0F03-C675-1B46-17D15018D84D}"/>
              </a:ext>
            </a:extLst>
          </p:cNvPr>
          <p:cNvSpPr>
            <a:spLocks noGrp="1"/>
          </p:cNvSpPr>
          <p:nvPr>
            <p:ph type="title"/>
          </p:nvPr>
        </p:nvSpPr>
        <p:spPr/>
        <p:txBody>
          <a:bodyPr/>
          <a:lstStyle/>
          <a:p>
            <a:r>
              <a:rPr lang="en-CA" dirty="0"/>
              <a:t>Do we have Holy Spirit? Does He have us?</a:t>
            </a:r>
            <a:br>
              <a:rPr lang="en-CA" dirty="0"/>
            </a:br>
            <a:r>
              <a:rPr lang="en-CA" dirty="0"/>
              <a:t>#2 – We live to please God, and reflect Christ</a:t>
            </a:r>
          </a:p>
        </p:txBody>
      </p:sp>
      <p:sp>
        <p:nvSpPr>
          <p:cNvPr id="3" name="Content Placeholder 2">
            <a:extLst>
              <a:ext uri="{FF2B5EF4-FFF2-40B4-BE49-F238E27FC236}">
                <a16:creationId xmlns:a16="http://schemas.microsoft.com/office/drawing/2014/main" id="{DD8DE73D-B3ED-D750-44FC-51A9C69773D3}"/>
              </a:ext>
            </a:extLst>
          </p:cNvPr>
          <p:cNvSpPr>
            <a:spLocks noGrp="1"/>
          </p:cNvSpPr>
          <p:nvPr>
            <p:ph idx="1"/>
          </p:nvPr>
        </p:nvSpPr>
        <p:spPr/>
        <p:txBody>
          <a:bodyPr>
            <a:normAutofit/>
          </a:bodyPr>
          <a:lstStyle/>
          <a:p>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8:7</a:t>
            </a:r>
            <a:r>
              <a:rPr lang="en-US" b="1" dirty="0">
                <a:latin typeface="Times New Roman" panose="02020603050405020304" pitchFamily="18" charset="0"/>
              </a:rPr>
              <a:t>-8 </a:t>
            </a:r>
            <a:r>
              <a:rPr lang="en-US" sz="2800" b="1" i="0" u="none" strike="noStrike" baseline="0" dirty="0">
                <a:latin typeface="Times New Roman" panose="02020603050405020304" pitchFamily="18" charset="0"/>
              </a:rPr>
              <a:t>because</a:t>
            </a:r>
            <a:r>
              <a:rPr lang="en-US" sz="2800" b="0" i="0" u="none" strike="noStrike" baseline="0" dirty="0">
                <a:latin typeface="Times New Roman" panose="02020603050405020304" pitchFamily="18" charset="0"/>
              </a:rPr>
              <a:t> the mind of the flesh </a:t>
            </a:r>
            <a:r>
              <a:rPr lang="en-US" sz="2800" b="0" i="1" u="none" strike="noStrike" baseline="0" dirty="0">
                <a:latin typeface="Times New Roman" panose="02020603050405020304" pitchFamily="18" charset="0"/>
              </a:rPr>
              <a:t>is </a:t>
            </a:r>
            <a:r>
              <a:rPr lang="en-US" sz="2800" b="0" i="0" u="none" strike="noStrike" baseline="0" dirty="0">
                <a:latin typeface="Times New Roman" panose="02020603050405020304" pitchFamily="18" charset="0"/>
              </a:rPr>
              <a:t>enmity to God, for to the law of God it doth not subject itself, </a:t>
            </a:r>
            <a:r>
              <a:rPr lang="en-US" sz="2800" b="0" i="0" u="none" strike="noStrike" baseline="30000" dirty="0">
                <a:latin typeface="Times New Roman" panose="02020603050405020304" pitchFamily="18" charset="0"/>
              </a:rPr>
              <a:t>8</a:t>
            </a:r>
            <a:r>
              <a:rPr lang="en-US" sz="2800" b="0" i="0" u="none" strike="noStrike" baseline="0" dirty="0">
                <a:latin typeface="Times New Roman" panose="02020603050405020304" pitchFamily="18" charset="0"/>
              </a:rPr>
              <a:t> for neither is it able; and those who are in the flesh are not able to please God.</a:t>
            </a:r>
          </a:p>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8:9</a:t>
            </a:r>
            <a:r>
              <a:rPr lang="en-US" sz="2800" b="0" i="0" u="none" strike="noStrike" baseline="0" dirty="0">
                <a:latin typeface="Times New Roman" panose="02020603050405020304" pitchFamily="18" charset="0"/>
              </a:rPr>
              <a:t> And ye are not in the flesh, but in the Spirit, </a:t>
            </a:r>
            <a:r>
              <a:rPr lang="en-US" sz="2800" b="1" i="0"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indeed the Spirit of God doth dwell in you; and </a:t>
            </a:r>
            <a:r>
              <a:rPr lang="en-US" sz="2800" b="1" i="0"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any one hath not the Spirit of Christ -- this one is not His;</a:t>
            </a:r>
          </a:p>
          <a:p>
            <a:pPr algn="l"/>
            <a:r>
              <a:rPr lang="en-US" sz="2800" b="0" i="0" u="none" strike="noStrike" baseline="0" dirty="0">
                <a:latin typeface="Times New Roman" panose="02020603050405020304" pitchFamily="18" charset="0"/>
              </a:rPr>
              <a:t>How do you know? By which side of the teeter-totter you live on. One is up, the other is down! They are opposites! (Gal. 5:19-25)</a:t>
            </a:r>
          </a:p>
          <a:p>
            <a:pPr algn="l"/>
            <a:r>
              <a:rPr lang="en-US" dirty="0">
                <a:latin typeface="Times New Roman" panose="02020603050405020304" pitchFamily="18" charset="0"/>
              </a:rPr>
              <a:t>More at #6</a:t>
            </a:r>
            <a:endParaRPr lang="en-CA" dirty="0"/>
          </a:p>
        </p:txBody>
      </p:sp>
    </p:spTree>
    <p:extLst>
      <p:ext uri="{BB962C8B-B14F-4D97-AF65-F5344CB8AC3E}">
        <p14:creationId xmlns:p14="http://schemas.microsoft.com/office/powerpoint/2010/main" val="369801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9D282-9340-64C4-B640-144CE4DD0543}"/>
              </a:ext>
            </a:extLst>
          </p:cNvPr>
          <p:cNvSpPr>
            <a:spLocks noGrp="1"/>
          </p:cNvSpPr>
          <p:nvPr>
            <p:ph type="title"/>
          </p:nvPr>
        </p:nvSpPr>
        <p:spPr/>
        <p:txBody>
          <a:bodyPr/>
          <a:lstStyle/>
          <a:p>
            <a:r>
              <a:rPr lang="en-CA" dirty="0"/>
              <a:t>Bodily dying, but spiritually fully alive</a:t>
            </a:r>
            <a:br>
              <a:rPr lang="en-CA" dirty="0"/>
            </a:br>
            <a:r>
              <a:rPr lang="en-CA" dirty="0"/>
              <a:t>#3 – Eternal Resurrection life is our desire</a:t>
            </a:r>
          </a:p>
        </p:txBody>
      </p:sp>
      <p:sp>
        <p:nvSpPr>
          <p:cNvPr id="3" name="Content Placeholder 2">
            <a:extLst>
              <a:ext uri="{FF2B5EF4-FFF2-40B4-BE49-F238E27FC236}">
                <a16:creationId xmlns:a16="http://schemas.microsoft.com/office/drawing/2014/main" id="{C595BFDE-9035-1514-9A9E-D43BEF2DDA52}"/>
              </a:ext>
            </a:extLst>
          </p:cNvPr>
          <p:cNvSpPr>
            <a:spLocks noGrp="1"/>
          </p:cNvSpPr>
          <p:nvPr>
            <p:ph idx="1"/>
          </p:nvPr>
        </p:nvSpPr>
        <p:spPr>
          <a:xfrm>
            <a:off x="838200" y="1825624"/>
            <a:ext cx="10515600" cy="4564289"/>
          </a:xfrm>
        </p:spPr>
        <p:txBody>
          <a:bodyPr>
            <a:normAutofit lnSpcReduction="10000"/>
          </a:bodyPr>
          <a:lstStyle/>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8:10-11</a:t>
            </a:r>
            <a:r>
              <a:rPr lang="en-US" sz="2800" b="0" i="0" u="none" strike="noStrike" baseline="0" dirty="0">
                <a:latin typeface="Times New Roman" panose="02020603050405020304" pitchFamily="18" charset="0"/>
              </a:rPr>
              <a:t> and </a:t>
            </a:r>
            <a:r>
              <a:rPr lang="en-US" sz="2800" b="1" i="0"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Christ </a:t>
            </a:r>
            <a:r>
              <a:rPr lang="en-US" sz="2800" b="0" i="1" u="none" strike="noStrike" baseline="0" dirty="0">
                <a:latin typeface="Times New Roman" panose="02020603050405020304" pitchFamily="18" charset="0"/>
              </a:rPr>
              <a:t>is </a:t>
            </a:r>
            <a:r>
              <a:rPr lang="en-US" sz="2800" b="0" i="0" u="none" strike="noStrike" baseline="0" dirty="0">
                <a:latin typeface="Times New Roman" panose="02020603050405020304" pitchFamily="18" charset="0"/>
              </a:rPr>
              <a:t>in you, the body, indeed, </a:t>
            </a:r>
            <a:r>
              <a:rPr lang="en-US" sz="2800" b="0" i="1" u="none" strike="noStrike" baseline="0" dirty="0">
                <a:latin typeface="Times New Roman" panose="02020603050405020304" pitchFamily="18" charset="0"/>
              </a:rPr>
              <a:t>is </a:t>
            </a:r>
            <a:r>
              <a:rPr lang="en-US" sz="2800" b="0" i="0" u="none" strike="noStrike" baseline="0" dirty="0">
                <a:latin typeface="Times New Roman" panose="02020603050405020304" pitchFamily="18" charset="0"/>
              </a:rPr>
              <a:t>dead because of sin, and the Spirit </a:t>
            </a:r>
            <a:r>
              <a:rPr lang="en-US" sz="2800" b="0" i="1" u="none" strike="noStrike" baseline="0" dirty="0">
                <a:latin typeface="Times New Roman" panose="02020603050405020304" pitchFamily="18" charset="0"/>
              </a:rPr>
              <a:t>is </a:t>
            </a:r>
            <a:r>
              <a:rPr lang="en-US" sz="2800" b="0" i="0" u="none" strike="noStrike" baseline="0" dirty="0">
                <a:latin typeface="Times New Roman" panose="02020603050405020304" pitchFamily="18" charset="0"/>
              </a:rPr>
              <a:t>life because of righteousness,  and </a:t>
            </a:r>
            <a:r>
              <a:rPr lang="en-US" sz="2800" b="1" i="0"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the Spirit of Him who did raise up Jesus out of the dead doth dwell in you, He who did raise up the Christ out of the dead shall quicken also your dying bodies, through His Spirit dwelling in you.</a:t>
            </a:r>
          </a:p>
          <a:p>
            <a:pPr algn="l"/>
            <a:r>
              <a:rPr lang="en-US" dirty="0">
                <a:latin typeface="Times New Roman" panose="02020603050405020304" pitchFamily="18" charset="0"/>
              </a:rPr>
              <a:t>Sin produces death – the body will die because of sin</a:t>
            </a:r>
          </a:p>
          <a:p>
            <a:pPr algn="l"/>
            <a:r>
              <a:rPr lang="en-US" sz="2800" b="0" i="0" u="none" strike="noStrike" baseline="0" dirty="0">
                <a:latin typeface="Times New Roman" panose="02020603050405020304" pitchFamily="18" charset="0"/>
              </a:rPr>
              <a:t>Holy Spirit produces life – we will live forever because we have been declared righteous, and possess resurrection eternal life within us</a:t>
            </a:r>
          </a:p>
          <a:p>
            <a:pPr algn="l"/>
            <a:r>
              <a:rPr lang="en-US" sz="2800" b="0" i="0" u="none" strike="noStrike" baseline="0" dirty="0">
                <a:latin typeface="Times New Roman" panose="02020603050405020304" pitchFamily="18" charset="0"/>
              </a:rPr>
              <a:t>2Cor. 5:8 – prefer to be away from the body and at home with the Lord</a:t>
            </a:r>
          </a:p>
          <a:p>
            <a:pPr algn="l"/>
            <a:r>
              <a:rPr lang="en-US" dirty="0">
                <a:latin typeface="Times New Roman" panose="02020603050405020304" pitchFamily="18" charset="0"/>
              </a:rPr>
              <a:t>We’ll deal with this next week</a:t>
            </a:r>
            <a:endParaRPr lang="en-CA" dirty="0"/>
          </a:p>
        </p:txBody>
      </p:sp>
    </p:spTree>
    <p:extLst>
      <p:ext uri="{BB962C8B-B14F-4D97-AF65-F5344CB8AC3E}">
        <p14:creationId xmlns:p14="http://schemas.microsoft.com/office/powerpoint/2010/main" val="1251779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0EDDD-374E-D6EB-9B12-2B577BFC998A}"/>
              </a:ext>
            </a:extLst>
          </p:cNvPr>
          <p:cNvSpPr>
            <a:spLocks noGrp="1"/>
          </p:cNvSpPr>
          <p:nvPr>
            <p:ph type="title"/>
          </p:nvPr>
        </p:nvSpPr>
        <p:spPr/>
        <p:txBody>
          <a:bodyPr/>
          <a:lstStyle/>
          <a:p>
            <a:r>
              <a:rPr lang="en-CA" dirty="0"/>
              <a:t>How now shall we live: In Gratitude</a:t>
            </a:r>
            <a:br>
              <a:rPr lang="en-CA" dirty="0"/>
            </a:br>
            <a:r>
              <a:rPr lang="en-CA" dirty="0"/>
              <a:t>#4 – We Kill our flesh, by Holy Spirit</a:t>
            </a:r>
          </a:p>
        </p:txBody>
      </p:sp>
      <p:sp>
        <p:nvSpPr>
          <p:cNvPr id="3" name="Content Placeholder 2">
            <a:extLst>
              <a:ext uri="{FF2B5EF4-FFF2-40B4-BE49-F238E27FC236}">
                <a16:creationId xmlns:a16="http://schemas.microsoft.com/office/drawing/2014/main" id="{D5AA8420-40A3-1228-3D29-D17AE4E241AD}"/>
              </a:ext>
            </a:extLst>
          </p:cNvPr>
          <p:cNvSpPr>
            <a:spLocks noGrp="1"/>
          </p:cNvSpPr>
          <p:nvPr>
            <p:ph idx="1"/>
          </p:nvPr>
        </p:nvSpPr>
        <p:spPr>
          <a:xfrm>
            <a:off x="838200" y="1825625"/>
            <a:ext cx="10515600" cy="4836432"/>
          </a:xfrm>
        </p:spPr>
        <p:txBody>
          <a:bodyPr/>
          <a:lstStyle/>
          <a:p>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8:12-13</a:t>
            </a:r>
            <a:r>
              <a:rPr lang="en-US" sz="2800" b="0" i="0" u="none" strike="noStrike" baseline="0" dirty="0">
                <a:latin typeface="Times New Roman" panose="02020603050405020304" pitchFamily="18" charset="0"/>
              </a:rPr>
              <a:t> So, then, brethren, we are debtors, not to the flesh, to live according to the flesh;  for </a:t>
            </a:r>
            <a:r>
              <a:rPr lang="en-US" sz="2800" b="1" i="0" u="none"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according to the flesh ye do live, ye are about to die; and </a:t>
            </a:r>
            <a:r>
              <a:rPr lang="en-US" sz="2800" b="1" i="0" u="none"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a:t>
            </a:r>
            <a:r>
              <a:rPr lang="en-US" sz="2800" b="0" i="0" u="sng" strike="noStrike" baseline="0" dirty="0">
                <a:latin typeface="Times New Roman" panose="02020603050405020304" pitchFamily="18" charset="0"/>
              </a:rPr>
              <a:t>by the Spirit</a:t>
            </a:r>
            <a:r>
              <a:rPr lang="en-US" sz="2800" b="0" i="0" u="none" strike="noStrike" baseline="0" dirty="0">
                <a:latin typeface="Times New Roman" panose="02020603050405020304" pitchFamily="18" charset="0"/>
              </a:rPr>
              <a:t>, the deeds of the body ye put to death, ye shall live;</a:t>
            </a:r>
          </a:p>
          <a:p>
            <a:r>
              <a:rPr lang="en-US" dirty="0">
                <a:latin typeface="Times New Roman" panose="02020603050405020304" pitchFamily="18" charset="0"/>
              </a:rPr>
              <a:t>We owe it to God because of all He has done: we are indebted to Him</a:t>
            </a:r>
            <a:endParaRPr lang="en-US" sz="2800" b="0" i="0" u="none" strike="noStrike" baseline="0" dirty="0">
              <a:latin typeface="Times New Roman" panose="02020603050405020304" pitchFamily="18" charset="0"/>
            </a:endParaRPr>
          </a:p>
          <a:p>
            <a:r>
              <a:rPr lang="en-US" dirty="0">
                <a:latin typeface="Times New Roman" panose="02020603050405020304" pitchFamily="18" charset="0"/>
              </a:rPr>
              <a:t>Life by flesh  = death</a:t>
            </a:r>
          </a:p>
          <a:p>
            <a:r>
              <a:rPr lang="en-US" dirty="0">
                <a:latin typeface="Times New Roman" panose="02020603050405020304" pitchFamily="18" charset="0"/>
              </a:rPr>
              <a:t>Death to flesh = life</a:t>
            </a:r>
          </a:p>
          <a:p>
            <a:r>
              <a:rPr lang="en-US" dirty="0">
                <a:latin typeface="Times New Roman" panose="02020603050405020304" pitchFamily="18" charset="0"/>
              </a:rPr>
              <a:t>Spirit empowered living = killing the flesh (not gratifying the body and its desires) SEE Col. 3:1-10; Gal. 5:24; Matt. 5:29</a:t>
            </a:r>
            <a:endParaRPr lang="en-CA" dirty="0"/>
          </a:p>
        </p:txBody>
      </p:sp>
    </p:spTree>
    <p:extLst>
      <p:ext uri="{BB962C8B-B14F-4D97-AF65-F5344CB8AC3E}">
        <p14:creationId xmlns:p14="http://schemas.microsoft.com/office/powerpoint/2010/main" val="3100376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C4E4B-C009-7FEE-7079-EE4C1222C657}"/>
              </a:ext>
            </a:extLst>
          </p:cNvPr>
          <p:cNvSpPr>
            <a:spLocks noGrp="1"/>
          </p:cNvSpPr>
          <p:nvPr>
            <p:ph type="title"/>
          </p:nvPr>
        </p:nvSpPr>
        <p:spPr/>
        <p:txBody>
          <a:bodyPr/>
          <a:lstStyle/>
          <a:p>
            <a:r>
              <a:rPr lang="en-CA" dirty="0"/>
              <a:t>How now shall we live:</a:t>
            </a:r>
            <a:br>
              <a:rPr lang="en-CA" dirty="0"/>
            </a:br>
            <a:r>
              <a:rPr lang="en-CA" dirty="0"/>
              <a:t>#5 - As Children of God led by Holy Spirit</a:t>
            </a:r>
          </a:p>
        </p:txBody>
      </p:sp>
      <p:sp>
        <p:nvSpPr>
          <p:cNvPr id="3" name="Content Placeholder 2">
            <a:extLst>
              <a:ext uri="{FF2B5EF4-FFF2-40B4-BE49-F238E27FC236}">
                <a16:creationId xmlns:a16="http://schemas.microsoft.com/office/drawing/2014/main" id="{051F3D36-1B6B-C625-5F66-774243EA1B28}"/>
              </a:ext>
            </a:extLst>
          </p:cNvPr>
          <p:cNvSpPr>
            <a:spLocks noGrp="1"/>
          </p:cNvSpPr>
          <p:nvPr>
            <p:ph idx="1"/>
          </p:nvPr>
        </p:nvSpPr>
        <p:spPr/>
        <p:txBody>
          <a:bodyPr>
            <a:normAutofit/>
          </a:bodyPr>
          <a:lstStyle/>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8:14 &amp; 16 - </a:t>
            </a:r>
            <a:r>
              <a:rPr lang="en-US" sz="2800" b="0" i="0" u="none" strike="noStrike" baseline="0" dirty="0">
                <a:latin typeface="Times New Roman" panose="02020603050405020304" pitchFamily="18" charset="0"/>
              </a:rPr>
              <a:t> for as many as are </a:t>
            </a:r>
            <a:r>
              <a:rPr lang="en-US" sz="2800" b="0" i="0" u="sng" strike="noStrike" baseline="0" dirty="0">
                <a:latin typeface="Times New Roman" panose="02020603050405020304" pitchFamily="18" charset="0"/>
              </a:rPr>
              <a:t>led by the Spirit </a:t>
            </a:r>
            <a:r>
              <a:rPr lang="en-US" sz="2800" b="0" i="0" u="none" strike="noStrike" baseline="0" dirty="0">
                <a:latin typeface="Times New Roman" panose="02020603050405020304" pitchFamily="18" charset="0"/>
              </a:rPr>
              <a:t>of God, these are the sons of God; The Spirit himself doth testify with our spirit, that we are children of God;</a:t>
            </a:r>
          </a:p>
          <a:p>
            <a:pPr algn="l"/>
            <a:r>
              <a:rPr lang="en-US" sz="2800" b="1" i="0" u="none" strike="noStrike" baseline="0" dirty="0">
                <a:latin typeface="Times New Roman" panose="02020603050405020304" pitchFamily="18" charset="0"/>
              </a:rPr>
              <a:t>John 1:12</a:t>
            </a:r>
            <a:r>
              <a:rPr lang="en-US" sz="2800" b="0" i="0" u="none" strike="noStrike" baseline="0" dirty="0">
                <a:latin typeface="Times New Roman" panose="02020603050405020304" pitchFamily="18" charset="0"/>
              </a:rPr>
              <a:t> &amp;</a:t>
            </a:r>
            <a:r>
              <a:rPr lang="en-US" sz="2800" b="0" i="0" u="none" strike="noStrike" baseline="30000" dirty="0">
                <a:latin typeface="Times New Roman" panose="02020603050405020304" pitchFamily="18" charset="0"/>
              </a:rPr>
              <a:t> </a:t>
            </a:r>
            <a:r>
              <a:rPr lang="en-US" sz="2800" b="1" i="0" u="none" strike="noStrike" baseline="0" dirty="0">
                <a:latin typeface="Times New Roman" panose="02020603050405020304" pitchFamily="18" charset="0"/>
              </a:rPr>
              <a:t>1 John 3:1, 2</a:t>
            </a:r>
            <a:r>
              <a:rPr lang="en-US" sz="2800" b="0" i="0" u="none" strike="noStrike" baseline="0" dirty="0">
                <a:latin typeface="Times New Roman" panose="02020603050405020304" pitchFamily="18" charset="0"/>
              </a:rPr>
              <a:t> </a:t>
            </a:r>
            <a:r>
              <a:rPr lang="en-US" sz="2800" b="1" i="0" u="none" strike="noStrike" baseline="0" dirty="0">
                <a:latin typeface="Times New Roman" panose="02020603050405020304" pitchFamily="18" charset="0"/>
              </a:rPr>
              <a:t>&amp; Heb. 2:9-14</a:t>
            </a:r>
          </a:p>
          <a:p>
            <a:pPr algn="l"/>
            <a:r>
              <a:rPr lang="en-US" dirty="0">
                <a:latin typeface="Times New Roman" panose="02020603050405020304" pitchFamily="18" charset="0"/>
              </a:rPr>
              <a:t>A Child of God is “continually being” led by Holy Spirit, not the flesh (bodily desires)</a:t>
            </a:r>
          </a:p>
          <a:p>
            <a:pPr algn="l"/>
            <a:r>
              <a:rPr lang="en-US" dirty="0">
                <a:latin typeface="Times New Roman" panose="02020603050405020304" pitchFamily="18" charset="0"/>
              </a:rPr>
              <a:t>A child needs to be led - submits a Counselor, a Guide, A Father </a:t>
            </a:r>
          </a:p>
          <a:p>
            <a:pPr lvl="1"/>
            <a:r>
              <a:rPr lang="en-US" sz="2800" dirty="0">
                <a:latin typeface="Times New Roman" panose="02020603050405020304" pitchFamily="18" charset="0"/>
              </a:rPr>
              <a:t>(Matt. 18:2-4)</a:t>
            </a:r>
            <a:endParaRPr lang="en-CA" sz="2800" dirty="0"/>
          </a:p>
        </p:txBody>
      </p:sp>
    </p:spTree>
    <p:extLst>
      <p:ext uri="{BB962C8B-B14F-4D97-AF65-F5344CB8AC3E}">
        <p14:creationId xmlns:p14="http://schemas.microsoft.com/office/powerpoint/2010/main" val="2679716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FF1A7-FAF8-617A-6E87-A2183D27F18A}"/>
              </a:ext>
            </a:extLst>
          </p:cNvPr>
          <p:cNvSpPr>
            <a:spLocks noGrp="1"/>
          </p:cNvSpPr>
          <p:nvPr>
            <p:ph type="title"/>
          </p:nvPr>
        </p:nvSpPr>
        <p:spPr/>
        <p:txBody>
          <a:bodyPr/>
          <a:lstStyle/>
          <a:p>
            <a:r>
              <a:rPr lang="en-CA" dirty="0"/>
              <a:t>#6 – as members of the Heavenly Family, desiring to be with Daddy</a:t>
            </a:r>
          </a:p>
        </p:txBody>
      </p:sp>
      <p:sp>
        <p:nvSpPr>
          <p:cNvPr id="3" name="Content Placeholder 2">
            <a:extLst>
              <a:ext uri="{FF2B5EF4-FFF2-40B4-BE49-F238E27FC236}">
                <a16:creationId xmlns:a16="http://schemas.microsoft.com/office/drawing/2014/main" id="{1C795923-4DB9-F269-E7F7-641DFFC68AC3}"/>
              </a:ext>
            </a:extLst>
          </p:cNvPr>
          <p:cNvSpPr>
            <a:spLocks noGrp="1"/>
          </p:cNvSpPr>
          <p:nvPr>
            <p:ph idx="1"/>
          </p:nvPr>
        </p:nvSpPr>
        <p:spPr/>
        <p:txBody>
          <a:bodyPr/>
          <a:lstStyle/>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8:15</a:t>
            </a:r>
            <a:r>
              <a:rPr lang="en-US" sz="2800" b="0" i="0" u="none" strike="noStrike" baseline="0" dirty="0">
                <a:latin typeface="Times New Roman" panose="02020603050405020304" pitchFamily="18" charset="0"/>
              </a:rPr>
              <a:t> for ye did not receive a spirit of bondage again for fear, but ye did receive a spirit of adoption in which we cry, 'Abba -- Father.’</a:t>
            </a:r>
          </a:p>
          <a:p>
            <a:pPr algn="l"/>
            <a:r>
              <a:rPr lang="en-US" dirty="0">
                <a:latin typeface="Times New Roman" panose="02020603050405020304" pitchFamily="18" charset="0"/>
              </a:rPr>
              <a:t>We cherish God’s love lavishly poured out (1John 3:1, Rom 8:39)</a:t>
            </a:r>
          </a:p>
          <a:p>
            <a:pPr algn="l"/>
            <a:r>
              <a:rPr lang="en-US" sz="2800" b="0" i="0" u="none" strike="noStrike" baseline="0" dirty="0">
                <a:latin typeface="Times New Roman" panose="02020603050405020304" pitchFamily="18" charset="0"/>
              </a:rPr>
              <a:t>We desire intimacy with our Father (John 17:11, 20-21)</a:t>
            </a:r>
          </a:p>
          <a:p>
            <a:pPr algn="l"/>
            <a:r>
              <a:rPr lang="en-US" dirty="0">
                <a:latin typeface="Times New Roman" panose="02020603050405020304" pitchFamily="18" charset="0"/>
              </a:rPr>
              <a:t>We desire to please and obey our Father (1John 3:22, 5:1-3; 2Cor 5:9; Col. 1:10)</a:t>
            </a:r>
          </a:p>
          <a:p>
            <a:pPr algn="l"/>
            <a:r>
              <a:rPr lang="en-US" sz="2800" b="0" i="0" u="none" strike="noStrike" baseline="0" dirty="0">
                <a:latin typeface="Times New Roman" panose="02020603050405020304" pitchFamily="18" charset="0"/>
              </a:rPr>
              <a:t>We welcome the discipline of our Father (Heb. 12:5-11)</a:t>
            </a:r>
            <a:endParaRPr lang="en-CA" dirty="0"/>
          </a:p>
        </p:txBody>
      </p:sp>
    </p:spTree>
    <p:extLst>
      <p:ext uri="{BB962C8B-B14F-4D97-AF65-F5344CB8AC3E}">
        <p14:creationId xmlns:p14="http://schemas.microsoft.com/office/powerpoint/2010/main" val="137799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C0D92-17B2-F50A-E392-15F9110CA7E9}"/>
              </a:ext>
            </a:extLst>
          </p:cNvPr>
          <p:cNvSpPr>
            <a:spLocks noGrp="1"/>
          </p:cNvSpPr>
          <p:nvPr>
            <p:ph type="title"/>
          </p:nvPr>
        </p:nvSpPr>
        <p:spPr/>
        <p:txBody>
          <a:bodyPr/>
          <a:lstStyle/>
          <a:p>
            <a:r>
              <a:rPr lang="en-CA" dirty="0"/>
              <a:t>#7 – we welcome and persevere through suffering, which leads to glorification</a:t>
            </a:r>
          </a:p>
        </p:txBody>
      </p:sp>
      <p:sp>
        <p:nvSpPr>
          <p:cNvPr id="3" name="Content Placeholder 2">
            <a:extLst>
              <a:ext uri="{FF2B5EF4-FFF2-40B4-BE49-F238E27FC236}">
                <a16:creationId xmlns:a16="http://schemas.microsoft.com/office/drawing/2014/main" id="{4DEE94B5-2510-F08B-90AC-A95D54B6B48E}"/>
              </a:ext>
            </a:extLst>
          </p:cNvPr>
          <p:cNvSpPr>
            <a:spLocks noGrp="1"/>
          </p:cNvSpPr>
          <p:nvPr>
            <p:ph idx="1"/>
          </p:nvPr>
        </p:nvSpPr>
        <p:spPr>
          <a:xfrm>
            <a:off x="838200" y="1825625"/>
            <a:ext cx="10515600" cy="4667250"/>
          </a:xfrm>
        </p:spPr>
        <p:txBody>
          <a:bodyPr>
            <a:normAutofit lnSpcReduction="10000"/>
          </a:bodyPr>
          <a:lstStyle/>
          <a:p>
            <a:pPr algn="l"/>
            <a:r>
              <a:rPr lang="en-US" sz="2800" b="0" i="0" u="none" strike="noStrike" baseline="30000" dirty="0">
                <a:latin typeface="Times New Roman" panose="02020603050405020304" pitchFamily="18" charset="0"/>
              </a:rPr>
              <a:t>YLT </a:t>
            </a:r>
            <a:r>
              <a:rPr lang="en-US" sz="2800" b="1" i="0" u="none" strike="noStrike" baseline="0" dirty="0">
                <a:latin typeface="Times New Roman" panose="02020603050405020304" pitchFamily="18" charset="0"/>
              </a:rPr>
              <a:t>Romans 8:17</a:t>
            </a:r>
            <a:r>
              <a:rPr lang="en-US" sz="2800" b="0" i="0" u="none" strike="noStrike" baseline="0" dirty="0">
                <a:latin typeface="Times New Roman" panose="02020603050405020304" pitchFamily="18" charset="0"/>
              </a:rPr>
              <a:t> and </a:t>
            </a:r>
            <a:r>
              <a:rPr lang="en-US" sz="2800" b="1" i="0"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children, also heirs, heirs, indeed, of God, and heirs together of Christ -- </a:t>
            </a:r>
            <a:r>
              <a:rPr lang="en-US" sz="2800" b="1" u="sng" strike="noStrike" baseline="0" dirty="0">
                <a:latin typeface="Times New Roman" panose="02020603050405020304" pitchFamily="18" charset="0"/>
              </a:rPr>
              <a:t>if</a:t>
            </a:r>
            <a:r>
              <a:rPr lang="en-US" sz="2800" b="0" i="0" u="none" strike="noStrike" baseline="0" dirty="0">
                <a:latin typeface="Times New Roman" panose="02020603050405020304" pitchFamily="18" charset="0"/>
              </a:rPr>
              <a:t>, indeed, we suffer together, that we may also be glorified together.</a:t>
            </a:r>
          </a:p>
          <a:p>
            <a:pPr algn="l"/>
            <a:r>
              <a:rPr lang="en-US" sz="2800" b="0" i="0" u="none" strike="noStrike" baseline="0" dirty="0">
                <a:latin typeface="Times New Roman" panose="02020603050405020304" pitchFamily="18" charset="0"/>
              </a:rPr>
              <a:t>Romans 8:29</a:t>
            </a:r>
          </a:p>
          <a:p>
            <a:pPr algn="l"/>
            <a:r>
              <a:rPr lang="en-US" dirty="0">
                <a:latin typeface="Times New Roman" panose="02020603050405020304" pitchFamily="18" charset="0"/>
              </a:rPr>
              <a:t>Acts 14:22</a:t>
            </a:r>
          </a:p>
          <a:p>
            <a:pPr algn="l"/>
            <a:r>
              <a:rPr lang="en-US" dirty="0">
                <a:latin typeface="Times New Roman" panose="02020603050405020304" pitchFamily="18" charset="0"/>
              </a:rPr>
              <a:t>Phil. 1:29</a:t>
            </a:r>
          </a:p>
          <a:p>
            <a:pPr algn="l"/>
            <a:r>
              <a:rPr lang="en-US" sz="2800" b="0" i="0" u="none" strike="noStrike" baseline="0" dirty="0">
                <a:latin typeface="Times New Roman" panose="02020603050405020304" pitchFamily="18" charset="0"/>
              </a:rPr>
              <a:t>2Tim. 3:12 (2Tim 2:11-13)</a:t>
            </a:r>
          </a:p>
          <a:p>
            <a:pPr algn="l"/>
            <a:r>
              <a:rPr lang="en-US" dirty="0">
                <a:latin typeface="Times New Roman" panose="02020603050405020304" pitchFamily="18" charset="0"/>
              </a:rPr>
              <a:t>Deny yourself, and take up your cross (Matt. 16:24)</a:t>
            </a:r>
          </a:p>
          <a:p>
            <a:pPr algn="l"/>
            <a:r>
              <a:rPr lang="en-US" sz="2800" b="0" i="0" u="none" strike="noStrike" baseline="0" dirty="0">
                <a:latin typeface="Times New Roman" panose="02020603050405020304" pitchFamily="18" charset="0"/>
              </a:rPr>
              <a:t>Lose life (John 12:25-26)</a:t>
            </a:r>
          </a:p>
          <a:p>
            <a:pPr algn="l"/>
            <a:r>
              <a:rPr lang="en-US" dirty="0">
                <a:latin typeface="Times New Roman" panose="02020603050405020304" pitchFamily="18" charset="0"/>
              </a:rPr>
              <a:t>2Cor. 4:8-12</a:t>
            </a:r>
            <a:endParaRPr lang="en-CA" dirty="0"/>
          </a:p>
        </p:txBody>
      </p:sp>
    </p:spTree>
    <p:extLst>
      <p:ext uri="{BB962C8B-B14F-4D97-AF65-F5344CB8AC3E}">
        <p14:creationId xmlns:p14="http://schemas.microsoft.com/office/powerpoint/2010/main" val="2453613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342C0-BE7D-BA84-F402-E5477CF318D6}"/>
              </a:ext>
            </a:extLst>
          </p:cNvPr>
          <p:cNvSpPr>
            <a:spLocks noGrp="1"/>
          </p:cNvSpPr>
          <p:nvPr>
            <p:ph type="title"/>
          </p:nvPr>
        </p:nvSpPr>
        <p:spPr>
          <a:xfrm>
            <a:off x="838200" y="365125"/>
            <a:ext cx="10515600" cy="1855561"/>
          </a:xfrm>
        </p:spPr>
        <p:txBody>
          <a:bodyPr>
            <a:normAutofit fontScale="90000"/>
          </a:bodyPr>
          <a:lstStyle/>
          <a:p>
            <a:r>
              <a:rPr lang="en-CA" u="sng" dirty="0"/>
              <a:t>Conclusion</a:t>
            </a:r>
            <a:r>
              <a:rPr lang="en-CA" dirty="0"/>
              <a:t>: The mindset of the follower of Jesus is: Let me be made ready to meet my Great God and Savior, by submitting to Holy Spirit</a:t>
            </a:r>
          </a:p>
        </p:txBody>
      </p:sp>
      <p:sp>
        <p:nvSpPr>
          <p:cNvPr id="3" name="Content Placeholder 2">
            <a:extLst>
              <a:ext uri="{FF2B5EF4-FFF2-40B4-BE49-F238E27FC236}">
                <a16:creationId xmlns:a16="http://schemas.microsoft.com/office/drawing/2014/main" id="{080987E9-BDDB-DAD3-7BAF-226AF85E1920}"/>
              </a:ext>
            </a:extLst>
          </p:cNvPr>
          <p:cNvSpPr>
            <a:spLocks noGrp="1"/>
          </p:cNvSpPr>
          <p:nvPr>
            <p:ph idx="1"/>
          </p:nvPr>
        </p:nvSpPr>
        <p:spPr>
          <a:xfrm>
            <a:off x="838200" y="2220685"/>
            <a:ext cx="10515600" cy="3505201"/>
          </a:xfrm>
        </p:spPr>
        <p:txBody>
          <a:bodyPr>
            <a:normAutofit lnSpcReduction="10000"/>
          </a:bodyPr>
          <a:lstStyle/>
          <a:p>
            <a:pPr marL="0" indent="0" algn="ctr">
              <a:buNone/>
            </a:pPr>
            <a:endParaRPr lang="en-US" sz="2800" b="0" i="0" u="none" strike="noStrike" baseline="0" dirty="0">
              <a:latin typeface="Times New Roman" panose="02020603050405020304" pitchFamily="18" charset="0"/>
            </a:endParaRPr>
          </a:p>
          <a:p>
            <a:pPr marL="0" indent="0" algn="ctr">
              <a:buNone/>
            </a:pPr>
            <a:r>
              <a:rPr lang="en-US" sz="2800" b="0" i="0" u="none" strike="noStrike" baseline="0" dirty="0">
                <a:latin typeface="Times New Roman" panose="02020603050405020304" pitchFamily="18" charset="0"/>
              </a:rPr>
              <a:t>For the grace of God that brings salvation has appeared to all men,  teaching us that, denying ungodliness and worldly lusts, we should live soberly, righteously, and godly in the present age, looking for the blessed hope and glorious appearing of our great God and Savior Jesus Christ, who gave Himself for us, that He might redeem us from every lawless deed and purify for Himself </a:t>
            </a:r>
            <a:r>
              <a:rPr lang="en-US" sz="2800" b="0" i="1" u="none" strike="noStrike" baseline="0" dirty="0">
                <a:latin typeface="Times New Roman" panose="02020603050405020304" pitchFamily="18" charset="0"/>
              </a:rPr>
              <a:t>His </a:t>
            </a:r>
            <a:r>
              <a:rPr lang="en-US" sz="2800" b="0" i="0" u="none" strike="noStrike" baseline="0" dirty="0">
                <a:latin typeface="Times New Roman" panose="02020603050405020304" pitchFamily="18" charset="0"/>
              </a:rPr>
              <a:t>own special people, zealous for good works.  Speak these things, exhort, and rebuke with all authority.</a:t>
            </a:r>
          </a:p>
          <a:p>
            <a:pPr marL="0" indent="0" algn="ctr">
              <a:buNone/>
            </a:pPr>
            <a:r>
              <a:rPr lang="en-US" dirty="0">
                <a:latin typeface="Times New Roman" panose="02020603050405020304" pitchFamily="18" charset="0"/>
              </a:rPr>
              <a:t>(Titus 2:11-15)</a:t>
            </a:r>
            <a:endParaRPr lang="en-CA" dirty="0"/>
          </a:p>
        </p:txBody>
      </p:sp>
    </p:spTree>
    <p:extLst>
      <p:ext uri="{BB962C8B-B14F-4D97-AF65-F5344CB8AC3E}">
        <p14:creationId xmlns:p14="http://schemas.microsoft.com/office/powerpoint/2010/main" val="288820997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1878</TotalTime>
  <Words>1065</Words>
  <Application>Microsoft Office PowerPoint</Application>
  <PresentationFormat>Widescreen</PresentationFormat>
  <Paragraphs>51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Bwgrkl</vt:lpstr>
      <vt:lpstr>Calibri</vt:lpstr>
      <vt:lpstr>Calibri Light</vt:lpstr>
      <vt:lpstr>Times New Roman</vt:lpstr>
      <vt:lpstr>Office 2013 - 2022 Theme</vt:lpstr>
      <vt:lpstr>The mindset of the  follower of Jesus (Rom. 8:5-18)</vt:lpstr>
      <vt:lpstr>What side of the teeter-totter do you live on? #1 – We have the mind of Christ (1Cor. 2:16)</vt:lpstr>
      <vt:lpstr>Do we have Holy Spirit? Does He have us? #2 – We live to please God, and reflect Christ</vt:lpstr>
      <vt:lpstr>Bodily dying, but spiritually fully alive #3 – Eternal Resurrection life is our desire</vt:lpstr>
      <vt:lpstr>How now shall we live: In Gratitude #4 – We Kill our flesh, by Holy Spirit</vt:lpstr>
      <vt:lpstr>How now shall we live: #5 - As Children of God led by Holy Spirit</vt:lpstr>
      <vt:lpstr>#6 – as members of the Heavenly Family, desiring to be with Daddy</vt:lpstr>
      <vt:lpstr>#7 – we welcome and persevere through suffering, which leads to glorification</vt:lpstr>
      <vt:lpstr>Conclusion: The mindset of the follower of Jesus is: Let me be made ready to meet my Great God and Savior, by submitting to Holy Spirit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8</cp:revision>
  <cp:lastPrinted>2026-03-28T16:59:47Z</cp:lastPrinted>
  <dcterms:created xsi:type="dcterms:W3CDTF">2026-03-25T15:21:45Z</dcterms:created>
  <dcterms:modified xsi:type="dcterms:W3CDTF">2026-03-28T17:00:33Z</dcterms:modified>
</cp:coreProperties>
</file>