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104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204073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387618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05687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1073117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6406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3920780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1048786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2968385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36339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D169A-A8A9-4147-B36E-7F370C6170E8}"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1685792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0D169A-A8A9-4147-B36E-7F370C6170E8}" type="datetimeFigureOut">
              <a:rPr lang="en-CA" smtClean="0"/>
              <a:t>2024-09-29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363752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0D169A-A8A9-4147-B36E-7F370C6170E8}" type="datetimeFigureOut">
              <a:rPr lang="en-CA" smtClean="0"/>
              <a:t>2024-09-29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44149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0D169A-A8A9-4147-B36E-7F370C6170E8}" type="datetimeFigureOut">
              <a:rPr lang="en-CA" smtClean="0"/>
              <a:t>2024-09-29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305970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D169A-A8A9-4147-B36E-7F370C6170E8}" type="datetimeFigureOut">
              <a:rPr lang="en-CA" smtClean="0"/>
              <a:t>2024-09-29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156067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0D169A-A8A9-4147-B36E-7F370C6170E8}" type="datetimeFigureOut">
              <a:rPr lang="en-CA" smtClean="0"/>
              <a:t>2024-09-29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1848186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D169A-A8A9-4147-B36E-7F370C6170E8}" type="datetimeFigureOut">
              <a:rPr lang="en-CA" smtClean="0"/>
              <a:t>2024-09-29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18D2B5-394A-46C6-BA5C-7D9CA14A1E2C}" type="slidenum">
              <a:rPr lang="en-CA" smtClean="0"/>
              <a:t>‹#›</a:t>
            </a:fld>
            <a:endParaRPr lang="en-CA"/>
          </a:p>
        </p:txBody>
      </p:sp>
    </p:spTree>
    <p:extLst>
      <p:ext uri="{BB962C8B-B14F-4D97-AF65-F5344CB8AC3E}">
        <p14:creationId xmlns:p14="http://schemas.microsoft.com/office/powerpoint/2010/main" val="1719777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0D169A-A8A9-4147-B36E-7F370C6170E8}" type="datetimeFigureOut">
              <a:rPr lang="en-CA" smtClean="0"/>
              <a:t>2024-09-29</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18D2B5-394A-46C6-BA5C-7D9CA14A1E2C}" type="slidenum">
              <a:rPr lang="en-CA" smtClean="0"/>
              <a:t>‹#›</a:t>
            </a:fld>
            <a:endParaRPr lang="en-CA"/>
          </a:p>
        </p:txBody>
      </p:sp>
    </p:spTree>
    <p:extLst>
      <p:ext uri="{BB962C8B-B14F-4D97-AF65-F5344CB8AC3E}">
        <p14:creationId xmlns:p14="http://schemas.microsoft.com/office/powerpoint/2010/main" val="298308772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49582-877A-A3FC-3225-B463D57974BA}"/>
              </a:ext>
            </a:extLst>
          </p:cNvPr>
          <p:cNvSpPr>
            <a:spLocks noGrp="1"/>
          </p:cNvSpPr>
          <p:nvPr>
            <p:ph type="ctrTitle"/>
          </p:nvPr>
        </p:nvSpPr>
        <p:spPr>
          <a:xfrm>
            <a:off x="322006" y="2045110"/>
            <a:ext cx="10137058" cy="1779584"/>
          </a:xfrm>
        </p:spPr>
        <p:txBody>
          <a:bodyPr/>
          <a:lstStyle/>
          <a:p>
            <a:pPr algn="ctr"/>
            <a:r>
              <a:rPr lang="en-CA" dirty="0"/>
              <a:t>A Continual Devotion to The Word </a:t>
            </a:r>
            <a:r>
              <a:rPr lang="en-CA"/>
              <a:t>Changes Us</a:t>
            </a:r>
            <a:endParaRPr lang="en-CA" dirty="0"/>
          </a:p>
        </p:txBody>
      </p:sp>
    </p:spTree>
    <p:extLst>
      <p:ext uri="{BB962C8B-B14F-4D97-AF65-F5344CB8AC3E}">
        <p14:creationId xmlns:p14="http://schemas.microsoft.com/office/powerpoint/2010/main" val="2024446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0EFB3-9C41-5F10-8FB1-FF0F191C424C}"/>
              </a:ext>
            </a:extLst>
          </p:cNvPr>
          <p:cNvSpPr>
            <a:spLocks noGrp="1"/>
          </p:cNvSpPr>
          <p:nvPr>
            <p:ph type="title"/>
          </p:nvPr>
        </p:nvSpPr>
        <p:spPr/>
        <p:txBody>
          <a:bodyPr>
            <a:normAutofit/>
          </a:bodyPr>
          <a:lstStyle/>
          <a:p>
            <a:r>
              <a:rPr lang="en-CA" dirty="0"/>
              <a:t>The Master’s Commission </a:t>
            </a:r>
            <a:br>
              <a:rPr lang="en-CA" dirty="0"/>
            </a:br>
            <a:r>
              <a:rPr lang="en-CA" dirty="0"/>
              <a:t>And the Disciples’ Obedience</a:t>
            </a:r>
          </a:p>
        </p:txBody>
      </p:sp>
      <p:sp>
        <p:nvSpPr>
          <p:cNvPr id="3" name="Content Placeholder 2">
            <a:extLst>
              <a:ext uri="{FF2B5EF4-FFF2-40B4-BE49-F238E27FC236}">
                <a16:creationId xmlns:a16="http://schemas.microsoft.com/office/drawing/2014/main" id="{88215272-BBE1-10B5-E75E-7D7B1B886362}"/>
              </a:ext>
            </a:extLst>
          </p:cNvPr>
          <p:cNvSpPr>
            <a:spLocks noGrp="1"/>
          </p:cNvSpPr>
          <p:nvPr>
            <p:ph idx="1"/>
          </p:nvPr>
        </p:nvSpPr>
        <p:spPr>
          <a:xfrm>
            <a:off x="677334" y="2005781"/>
            <a:ext cx="8596668" cy="4739148"/>
          </a:xfrm>
        </p:spPr>
        <p:txBody>
          <a:bodyPr>
            <a:normAutofit/>
          </a:bodyPr>
          <a:lstStyle/>
          <a:p>
            <a:pPr algn="l"/>
            <a:endParaRPr lang="en-CA" sz="1800" b="0" i="0" u="none" strike="noStrike" baseline="0" dirty="0"/>
          </a:p>
          <a:p>
            <a:pPr algn="l"/>
            <a:r>
              <a:rPr lang="en-US" sz="2400" b="0" i="0" u="none" strike="noStrike" baseline="30000" dirty="0">
                <a:latin typeface="Times New Roman" panose="02020603050405020304" pitchFamily="18" charset="0"/>
              </a:rPr>
              <a:t>NAU </a:t>
            </a:r>
            <a:r>
              <a:rPr lang="en-US" sz="2400" b="1" i="0" u="none" strike="noStrike" baseline="0" dirty="0">
                <a:latin typeface="Times New Roman" panose="02020603050405020304" pitchFamily="18" charset="0"/>
              </a:rPr>
              <a:t>Matthew 28:19</a:t>
            </a:r>
            <a:r>
              <a:rPr lang="en-US" sz="2400" b="0" i="0" u="none" strike="noStrike" baseline="0" dirty="0">
                <a:latin typeface="Times New Roman" panose="02020603050405020304" pitchFamily="18" charset="0"/>
              </a:rPr>
              <a:t> "Go therefore and make disciples of all the nations, baptizing them in the name of the Father and the Son and the Holy Spirit, </a:t>
            </a:r>
            <a:r>
              <a:rPr lang="en-US" sz="2400" b="0" i="0" u="none" strike="noStrike" baseline="30000" dirty="0">
                <a:latin typeface="Times New Roman" panose="02020603050405020304" pitchFamily="18" charset="0"/>
              </a:rPr>
              <a:t>20</a:t>
            </a:r>
            <a:r>
              <a:rPr lang="en-US" sz="2400" b="0" i="0" u="none" strike="noStrike" baseline="0" dirty="0">
                <a:latin typeface="Times New Roman" panose="02020603050405020304" pitchFamily="18" charset="0"/>
              </a:rPr>
              <a:t> teaching them to observe all that I commanded you; and lo, I am with you always, even to the end of the age.“</a:t>
            </a:r>
          </a:p>
          <a:p>
            <a:pPr algn="l"/>
            <a:endParaRPr lang="en-CA" sz="2400" b="0" i="0" u="none" strike="noStrike" baseline="0" dirty="0"/>
          </a:p>
          <a:p>
            <a:pPr algn="l"/>
            <a:r>
              <a:rPr lang="en-US" sz="2400" b="0" i="0" u="none" strike="noStrike" baseline="30000" dirty="0">
                <a:latin typeface="Times New Roman" panose="02020603050405020304" pitchFamily="18" charset="0"/>
              </a:rPr>
              <a:t>NAU </a:t>
            </a:r>
            <a:r>
              <a:rPr lang="en-US" sz="2400" b="1" i="0" u="none" strike="noStrike" baseline="0" dirty="0">
                <a:latin typeface="Times New Roman" panose="02020603050405020304" pitchFamily="18" charset="0"/>
              </a:rPr>
              <a:t>Acts 2:41</a:t>
            </a:r>
            <a:r>
              <a:rPr lang="en-US" sz="2400" b="0" i="0" u="none" strike="noStrike" baseline="0" dirty="0">
                <a:latin typeface="Times New Roman" panose="02020603050405020304" pitchFamily="18" charset="0"/>
              </a:rPr>
              <a:t> So then, those who had received his word were baptized; and that day there were added about three thousand souls. </a:t>
            </a:r>
            <a:r>
              <a:rPr lang="en-US" sz="2400" b="0" i="0" u="none" strike="noStrike" baseline="30000" dirty="0">
                <a:latin typeface="Times New Roman" panose="02020603050405020304" pitchFamily="18" charset="0"/>
              </a:rPr>
              <a:t>42</a:t>
            </a:r>
            <a:r>
              <a:rPr lang="en-US" sz="2400" b="0" i="0" u="none" strike="noStrike" baseline="0" dirty="0">
                <a:latin typeface="Times New Roman" panose="02020603050405020304" pitchFamily="18" charset="0"/>
              </a:rPr>
              <a:t> They were continually devoting themselves to the apostles' teaching and to fellowship, to the breaking of bread and to prayer.</a:t>
            </a:r>
            <a:endParaRPr lang="en-CA" sz="2400" dirty="0"/>
          </a:p>
        </p:txBody>
      </p:sp>
    </p:spTree>
    <p:extLst>
      <p:ext uri="{BB962C8B-B14F-4D97-AF65-F5344CB8AC3E}">
        <p14:creationId xmlns:p14="http://schemas.microsoft.com/office/powerpoint/2010/main" val="104002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1D92F-A0F9-31D5-FEC6-C085E61FDD48}"/>
              </a:ext>
            </a:extLst>
          </p:cNvPr>
          <p:cNvSpPr>
            <a:spLocks noGrp="1"/>
          </p:cNvSpPr>
          <p:nvPr>
            <p:ph type="title"/>
          </p:nvPr>
        </p:nvSpPr>
        <p:spPr/>
        <p:txBody>
          <a:bodyPr/>
          <a:lstStyle/>
          <a:p>
            <a:r>
              <a:rPr lang="en-CA" dirty="0"/>
              <a:t>The Importance of the Word</a:t>
            </a:r>
          </a:p>
        </p:txBody>
      </p:sp>
      <p:sp>
        <p:nvSpPr>
          <p:cNvPr id="3" name="Content Placeholder 2">
            <a:extLst>
              <a:ext uri="{FF2B5EF4-FFF2-40B4-BE49-F238E27FC236}">
                <a16:creationId xmlns:a16="http://schemas.microsoft.com/office/drawing/2014/main" id="{25EFF51B-4AE6-AC85-43C8-248D60D458B0}"/>
              </a:ext>
            </a:extLst>
          </p:cNvPr>
          <p:cNvSpPr>
            <a:spLocks noGrp="1"/>
          </p:cNvSpPr>
          <p:nvPr>
            <p:ph idx="1"/>
          </p:nvPr>
        </p:nvSpPr>
        <p:spPr>
          <a:xfrm>
            <a:off x="677334" y="1700981"/>
            <a:ext cx="8596668" cy="5063613"/>
          </a:xfrm>
        </p:spPr>
        <p:txBody>
          <a:bodyPr>
            <a:normAutofit/>
          </a:bodyPr>
          <a:lstStyle/>
          <a:p>
            <a:r>
              <a:rPr lang="en-US" sz="2400" b="0" i="0" u="none" strike="noStrike" baseline="0" dirty="0">
                <a:latin typeface="Times New Roman" panose="02020603050405020304" pitchFamily="18" charset="0"/>
              </a:rPr>
              <a:t>"It is written, 'MAN SHALL NOT LIVE ON BREAD ALONE, BUT ON EVERY WORD THAT PROCEEDS OUT OF THE MOUTH OF GOD.'"</a:t>
            </a:r>
          </a:p>
          <a:p>
            <a:r>
              <a:rPr lang="en-US" sz="2400" b="0" i="0" u="none" strike="noStrike" baseline="30000" dirty="0">
                <a:latin typeface="Times New Roman" panose="02020603050405020304" pitchFamily="18" charset="0"/>
              </a:rPr>
              <a:t>NAU </a:t>
            </a:r>
            <a:r>
              <a:rPr lang="en-US" sz="2400" b="1" i="0" u="none" strike="noStrike" baseline="0" dirty="0">
                <a:latin typeface="Times New Roman" panose="02020603050405020304" pitchFamily="18" charset="0"/>
              </a:rPr>
              <a:t>Acts 6:4</a:t>
            </a:r>
            <a:r>
              <a:rPr lang="en-US" sz="2400" b="0" i="0" u="none" strike="noStrike" baseline="0" dirty="0">
                <a:latin typeface="Times New Roman" panose="02020603050405020304" pitchFamily="18" charset="0"/>
              </a:rPr>
              <a:t> "But we will devote ourselves to prayer and to the ministry of the word.“……</a:t>
            </a:r>
            <a:r>
              <a:rPr lang="en-US" sz="2400" b="0" i="0" u="none" strike="noStrike" baseline="30000" dirty="0">
                <a:latin typeface="Times New Roman" panose="02020603050405020304" pitchFamily="18" charset="0"/>
              </a:rPr>
              <a:t>NAU </a:t>
            </a:r>
            <a:r>
              <a:rPr lang="en-US" sz="2400" b="1" i="0" u="none" strike="noStrike" baseline="0" dirty="0">
                <a:latin typeface="Times New Roman" panose="02020603050405020304" pitchFamily="18" charset="0"/>
              </a:rPr>
              <a:t>Acts 6:7</a:t>
            </a:r>
            <a:r>
              <a:rPr lang="en-US" sz="2400" b="0" i="0" u="none" strike="noStrike" baseline="0" dirty="0">
                <a:latin typeface="Times New Roman" panose="02020603050405020304" pitchFamily="18" charset="0"/>
              </a:rPr>
              <a:t> The word of God kept on spreading; and the number of the disciples continued to increase greatly in Jerusalem, and a great many of the priests were becoming obedient to the faith. (2Cor. 4:2 – Paul’s view)</a:t>
            </a:r>
          </a:p>
          <a:p>
            <a:pPr algn="l"/>
            <a:r>
              <a:rPr lang="en-US" sz="2400" b="0" i="0" u="none" strike="noStrike" baseline="30000" dirty="0">
                <a:latin typeface="Times New Roman" panose="02020603050405020304" pitchFamily="18" charset="0"/>
              </a:rPr>
              <a:t>NAU </a:t>
            </a:r>
            <a:r>
              <a:rPr lang="en-US" sz="2400" b="1" i="0" u="none" strike="noStrike" baseline="0" dirty="0">
                <a:latin typeface="Times New Roman" panose="02020603050405020304" pitchFamily="18" charset="0"/>
              </a:rPr>
              <a:t>Colossians 3:16</a:t>
            </a:r>
            <a:r>
              <a:rPr lang="en-US" sz="2400" b="0" i="0" u="none" strike="noStrike" baseline="0" dirty="0">
                <a:latin typeface="Times New Roman" panose="02020603050405020304" pitchFamily="18" charset="0"/>
              </a:rPr>
              <a:t> Let the word of Christ richly dwell within you, with all wisdom teaching and admonishing one another with psalms </a:t>
            </a:r>
            <a:r>
              <a:rPr lang="en-US" sz="2400" b="0" i="1" u="none" strike="noStrike" baseline="0" dirty="0">
                <a:latin typeface="Times New Roman" panose="02020603050405020304" pitchFamily="18" charset="0"/>
              </a:rPr>
              <a:t>and </a:t>
            </a:r>
            <a:r>
              <a:rPr lang="en-US" sz="2400" b="0" i="0" u="none" strike="noStrike" baseline="0" dirty="0">
                <a:latin typeface="Times New Roman" panose="02020603050405020304" pitchFamily="18" charset="0"/>
              </a:rPr>
              <a:t>hymns </a:t>
            </a:r>
            <a:r>
              <a:rPr lang="en-US" sz="2400" b="0" i="1" u="none" strike="noStrike" baseline="0" dirty="0">
                <a:latin typeface="Times New Roman" panose="02020603050405020304" pitchFamily="18" charset="0"/>
              </a:rPr>
              <a:t>and </a:t>
            </a:r>
            <a:r>
              <a:rPr lang="en-US" sz="2400" b="0" i="0" u="none" strike="noStrike" baseline="0" dirty="0">
                <a:latin typeface="Times New Roman" panose="02020603050405020304" pitchFamily="18" charset="0"/>
              </a:rPr>
              <a:t>spiritual songs, singing with thankfulness in your hearts to God.</a:t>
            </a:r>
          </a:p>
          <a:p>
            <a:endParaRPr lang="en-CA" dirty="0"/>
          </a:p>
        </p:txBody>
      </p:sp>
    </p:spTree>
    <p:extLst>
      <p:ext uri="{BB962C8B-B14F-4D97-AF65-F5344CB8AC3E}">
        <p14:creationId xmlns:p14="http://schemas.microsoft.com/office/powerpoint/2010/main" val="767795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EEA30-52E0-F7A0-3146-8CB0821C0E04}"/>
              </a:ext>
            </a:extLst>
          </p:cNvPr>
          <p:cNvSpPr>
            <a:spLocks noGrp="1"/>
          </p:cNvSpPr>
          <p:nvPr>
            <p:ph type="title"/>
          </p:nvPr>
        </p:nvSpPr>
        <p:spPr/>
        <p:txBody>
          <a:bodyPr/>
          <a:lstStyle/>
          <a:p>
            <a:r>
              <a:rPr lang="en-CA" dirty="0"/>
              <a:t>Why is the Word so Important</a:t>
            </a:r>
          </a:p>
        </p:txBody>
      </p:sp>
      <p:sp>
        <p:nvSpPr>
          <p:cNvPr id="3" name="Content Placeholder 2">
            <a:extLst>
              <a:ext uri="{FF2B5EF4-FFF2-40B4-BE49-F238E27FC236}">
                <a16:creationId xmlns:a16="http://schemas.microsoft.com/office/drawing/2014/main" id="{ABFA825F-1E3F-42AD-D1BF-D5935A07F1A0}"/>
              </a:ext>
            </a:extLst>
          </p:cNvPr>
          <p:cNvSpPr>
            <a:spLocks noGrp="1"/>
          </p:cNvSpPr>
          <p:nvPr>
            <p:ph idx="1"/>
          </p:nvPr>
        </p:nvSpPr>
        <p:spPr>
          <a:xfrm>
            <a:off x="677334" y="1563329"/>
            <a:ext cx="8596668" cy="4685071"/>
          </a:xfrm>
        </p:spPr>
        <p:txBody>
          <a:bodyPr/>
          <a:lstStyle/>
          <a:p>
            <a:pPr algn="l"/>
            <a:r>
              <a:rPr lang="en-US" sz="2200" b="0" i="0" u="none" strike="noStrike" baseline="30000" dirty="0">
                <a:latin typeface="Times New Roman" panose="02020603050405020304" pitchFamily="18" charset="0"/>
              </a:rPr>
              <a:t>NAU </a:t>
            </a:r>
            <a:r>
              <a:rPr lang="en-US" sz="2200" b="1" i="0" u="none" strike="noStrike" baseline="0" dirty="0">
                <a:latin typeface="Times New Roman" panose="02020603050405020304" pitchFamily="18" charset="0"/>
              </a:rPr>
              <a:t>Hebrews 4:12</a:t>
            </a:r>
            <a:r>
              <a:rPr lang="en-US" sz="2200" b="0" i="0" u="none" strike="noStrike" baseline="0" dirty="0">
                <a:latin typeface="Times New Roman" panose="02020603050405020304" pitchFamily="18" charset="0"/>
              </a:rPr>
              <a:t> For the word of God is living and active and sharper than any two-edged sword, and piercing as far as the division of soul and spirit, of both joints and marrow, and able to judge the thoughts and intentions of the heart. (It exposes us for what we really are… NLT)</a:t>
            </a:r>
          </a:p>
          <a:p>
            <a:pPr algn="l"/>
            <a:r>
              <a:rPr lang="en-US" sz="2200" b="0" i="0" u="none" strike="noStrike" baseline="30000" dirty="0">
                <a:latin typeface="Times New Roman" panose="02020603050405020304" pitchFamily="18" charset="0"/>
              </a:rPr>
              <a:t>NAU </a:t>
            </a:r>
            <a:r>
              <a:rPr lang="en-US" sz="2200" b="1" i="0" u="none" strike="noStrike" baseline="0" dirty="0">
                <a:latin typeface="Times New Roman" panose="02020603050405020304" pitchFamily="18" charset="0"/>
              </a:rPr>
              <a:t>2 Timothy 3:16</a:t>
            </a:r>
            <a:r>
              <a:rPr lang="en-US" sz="2200" b="0" i="0" u="none" strike="noStrike" baseline="0" dirty="0">
                <a:latin typeface="Times New Roman" panose="02020603050405020304" pitchFamily="18" charset="0"/>
              </a:rPr>
              <a:t> All Scripture is inspired by God and profitable for teaching, for reproof, for correction, for training in righteousness; </a:t>
            </a:r>
            <a:r>
              <a:rPr lang="en-US" sz="2200" b="0" i="0" u="none" strike="noStrike" baseline="30000" dirty="0">
                <a:latin typeface="Times New Roman" panose="02020603050405020304" pitchFamily="18" charset="0"/>
              </a:rPr>
              <a:t>17</a:t>
            </a:r>
            <a:r>
              <a:rPr lang="en-US" sz="2200" b="0" i="0" u="none" strike="noStrike" baseline="0" dirty="0">
                <a:latin typeface="Times New Roman" panose="02020603050405020304" pitchFamily="18" charset="0"/>
              </a:rPr>
              <a:t> so that the man of God may be adequate, equipped for every good work.</a:t>
            </a:r>
            <a:endParaRPr lang="en-US" sz="2200" dirty="0">
              <a:latin typeface="Times New Roman" panose="02020603050405020304" pitchFamily="18" charset="0"/>
            </a:endParaRPr>
          </a:p>
          <a:p>
            <a:pPr algn="l"/>
            <a:r>
              <a:rPr lang="en-US" sz="2200" b="0" i="0" u="none" strike="noStrike" baseline="30000" dirty="0">
                <a:latin typeface="Times New Roman" panose="02020603050405020304" pitchFamily="18" charset="0"/>
              </a:rPr>
              <a:t>NAU </a:t>
            </a:r>
            <a:r>
              <a:rPr lang="en-US" sz="2200" b="1" i="0" u="none" strike="noStrike" baseline="0" dirty="0">
                <a:latin typeface="Times New Roman" panose="02020603050405020304" pitchFamily="18" charset="0"/>
              </a:rPr>
              <a:t>1 Thessalonians 2:13</a:t>
            </a:r>
            <a:r>
              <a:rPr lang="en-US" sz="2200" b="0" i="0" u="none" strike="noStrike" baseline="0" dirty="0">
                <a:latin typeface="Times New Roman" panose="02020603050405020304" pitchFamily="18" charset="0"/>
              </a:rPr>
              <a:t> For this reason we also constantly thank God that when you </a:t>
            </a:r>
            <a:r>
              <a:rPr lang="en-US" sz="2200" b="0" i="0" u="sng" strike="noStrike" baseline="0" dirty="0">
                <a:latin typeface="Times New Roman" panose="02020603050405020304" pitchFamily="18" charset="0"/>
              </a:rPr>
              <a:t>received</a:t>
            </a:r>
            <a:r>
              <a:rPr lang="en-US" sz="2200" b="0" i="0" u="none" strike="noStrike" baseline="0" dirty="0">
                <a:latin typeface="Times New Roman" panose="02020603050405020304" pitchFamily="18" charset="0"/>
              </a:rPr>
              <a:t> the word of God which you </a:t>
            </a:r>
            <a:r>
              <a:rPr lang="en-US" sz="2200" b="0" i="0" u="sng" strike="noStrike" baseline="0" dirty="0">
                <a:latin typeface="Times New Roman" panose="02020603050405020304" pitchFamily="18" charset="0"/>
              </a:rPr>
              <a:t>heard</a:t>
            </a:r>
            <a:r>
              <a:rPr lang="en-US" sz="2200" b="0" i="0" u="none" strike="noStrike" baseline="0" dirty="0">
                <a:latin typeface="Times New Roman" panose="02020603050405020304" pitchFamily="18" charset="0"/>
              </a:rPr>
              <a:t> from us, you </a:t>
            </a:r>
            <a:r>
              <a:rPr lang="en-US" sz="2200" b="0" i="0" u="sng" strike="noStrike" baseline="0" dirty="0">
                <a:latin typeface="Times New Roman" panose="02020603050405020304" pitchFamily="18" charset="0"/>
              </a:rPr>
              <a:t>accepted</a:t>
            </a:r>
            <a:r>
              <a:rPr lang="en-US" sz="2200" b="0" i="0" u="none" strike="noStrike" baseline="0" dirty="0">
                <a:latin typeface="Times New Roman" panose="02020603050405020304" pitchFamily="18" charset="0"/>
              </a:rPr>
              <a:t> </a:t>
            </a:r>
            <a:r>
              <a:rPr lang="en-US" sz="2200" b="0" i="1" u="none" strike="noStrike" baseline="0" dirty="0">
                <a:latin typeface="Times New Roman" panose="02020603050405020304" pitchFamily="18" charset="0"/>
              </a:rPr>
              <a:t>it </a:t>
            </a:r>
            <a:r>
              <a:rPr lang="en-US" sz="2200" b="0" i="0" u="none" strike="noStrike" baseline="0" dirty="0">
                <a:latin typeface="Times New Roman" panose="02020603050405020304" pitchFamily="18" charset="0"/>
              </a:rPr>
              <a:t>not </a:t>
            </a:r>
            <a:r>
              <a:rPr lang="en-US" sz="2200" b="0" i="1" u="none" strike="noStrike" baseline="0" dirty="0">
                <a:latin typeface="Times New Roman" panose="02020603050405020304" pitchFamily="18" charset="0"/>
              </a:rPr>
              <a:t>as </a:t>
            </a:r>
            <a:r>
              <a:rPr lang="en-US" sz="2200" b="0" i="0" u="none" strike="noStrike" baseline="0" dirty="0">
                <a:latin typeface="Times New Roman" panose="02020603050405020304" pitchFamily="18" charset="0"/>
              </a:rPr>
              <a:t>the word of men, but </a:t>
            </a:r>
            <a:r>
              <a:rPr lang="en-US" sz="2200" b="0" i="1" u="none" strike="noStrike" baseline="0" dirty="0">
                <a:latin typeface="Times New Roman" panose="02020603050405020304" pitchFamily="18" charset="0"/>
              </a:rPr>
              <a:t>for </a:t>
            </a:r>
            <a:r>
              <a:rPr lang="en-US" sz="2200" b="0" i="0" u="none" strike="noStrike" baseline="0" dirty="0">
                <a:latin typeface="Times New Roman" panose="02020603050405020304" pitchFamily="18" charset="0"/>
              </a:rPr>
              <a:t>what it really is, the word of God, which also </a:t>
            </a:r>
            <a:r>
              <a:rPr lang="en-US" sz="2200" b="0" i="0" u="sng" strike="noStrike" baseline="0" dirty="0">
                <a:latin typeface="Times New Roman" panose="02020603050405020304" pitchFamily="18" charset="0"/>
              </a:rPr>
              <a:t>performs its work </a:t>
            </a:r>
            <a:r>
              <a:rPr lang="en-US" sz="2200" b="0" i="0" u="none" strike="noStrike" baseline="0" dirty="0">
                <a:latin typeface="Times New Roman" panose="02020603050405020304" pitchFamily="18" charset="0"/>
              </a:rPr>
              <a:t>in you who </a:t>
            </a:r>
            <a:r>
              <a:rPr lang="en-US" sz="2200" b="0" i="0" u="sng" strike="noStrike" baseline="0" dirty="0">
                <a:latin typeface="Times New Roman" panose="02020603050405020304" pitchFamily="18" charset="0"/>
              </a:rPr>
              <a:t>believe</a:t>
            </a:r>
            <a:r>
              <a:rPr lang="en-US" sz="2200" b="0" i="0" u="none" strike="noStrike" baseline="0" dirty="0">
                <a:latin typeface="Times New Roman" panose="02020603050405020304" pitchFamily="18" charset="0"/>
              </a:rPr>
              <a:t>.</a:t>
            </a:r>
          </a:p>
          <a:p>
            <a:pPr marL="0" indent="0" algn="l">
              <a:buNone/>
            </a:pPr>
            <a:endParaRPr lang="en-CA" dirty="0"/>
          </a:p>
        </p:txBody>
      </p:sp>
    </p:spTree>
    <p:extLst>
      <p:ext uri="{BB962C8B-B14F-4D97-AF65-F5344CB8AC3E}">
        <p14:creationId xmlns:p14="http://schemas.microsoft.com/office/powerpoint/2010/main" val="257672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D080A-4B5E-0DF2-0C06-7A17AECAFA96}"/>
              </a:ext>
            </a:extLst>
          </p:cNvPr>
          <p:cNvSpPr>
            <a:spLocks noGrp="1"/>
          </p:cNvSpPr>
          <p:nvPr>
            <p:ph type="title"/>
          </p:nvPr>
        </p:nvSpPr>
        <p:spPr/>
        <p:txBody>
          <a:bodyPr/>
          <a:lstStyle/>
          <a:p>
            <a:r>
              <a:rPr lang="en-CA" dirty="0"/>
              <a:t>The Word Transforms our Soul</a:t>
            </a:r>
          </a:p>
        </p:txBody>
      </p:sp>
      <p:sp>
        <p:nvSpPr>
          <p:cNvPr id="3" name="Content Placeholder 2">
            <a:extLst>
              <a:ext uri="{FF2B5EF4-FFF2-40B4-BE49-F238E27FC236}">
                <a16:creationId xmlns:a16="http://schemas.microsoft.com/office/drawing/2014/main" id="{9F72F5A9-C993-40E2-C866-9F5CE72BF78E}"/>
              </a:ext>
            </a:extLst>
          </p:cNvPr>
          <p:cNvSpPr>
            <a:spLocks noGrp="1"/>
          </p:cNvSpPr>
          <p:nvPr>
            <p:ph idx="1"/>
          </p:nvPr>
        </p:nvSpPr>
        <p:spPr>
          <a:xfrm>
            <a:off x="677334" y="1330037"/>
            <a:ext cx="8596668" cy="5351318"/>
          </a:xfrm>
        </p:spPr>
        <p:txBody>
          <a:bodyPr>
            <a:normAutofit/>
          </a:bodyPr>
          <a:lstStyle/>
          <a:p>
            <a:pPr algn="l"/>
            <a:endParaRPr lang="en-CA" sz="1800" b="0" i="0" u="none" strike="noStrike" baseline="0" dirty="0"/>
          </a:p>
          <a:p>
            <a:pPr algn="l"/>
            <a:r>
              <a:rPr lang="en-US" sz="2000" b="0" i="0" u="none" strike="noStrike" baseline="30000" dirty="0">
                <a:latin typeface="Times New Roman" panose="02020603050405020304" pitchFamily="18" charset="0"/>
              </a:rPr>
              <a:t>NAU </a:t>
            </a:r>
            <a:r>
              <a:rPr lang="en-US" sz="2000" b="1" i="0" u="none" strike="noStrike" baseline="0" dirty="0">
                <a:latin typeface="Times New Roman" panose="02020603050405020304" pitchFamily="18" charset="0"/>
              </a:rPr>
              <a:t>James 1:18</a:t>
            </a:r>
            <a:r>
              <a:rPr lang="en-US" sz="2000" b="0" i="0" u="none" strike="noStrike" baseline="0" dirty="0">
                <a:latin typeface="Times New Roman" panose="02020603050405020304" pitchFamily="18" charset="0"/>
              </a:rPr>
              <a:t> In the exercise of His will He brought us forth by the word of truth, so that we would be a kind of first fruits among His creatures. </a:t>
            </a:r>
            <a:r>
              <a:rPr lang="en-US" sz="2000" b="0" i="0" u="none" strike="noStrike" baseline="30000" dirty="0">
                <a:latin typeface="Times New Roman" panose="02020603050405020304" pitchFamily="18" charset="0"/>
              </a:rPr>
              <a:t>19</a:t>
            </a:r>
            <a:r>
              <a:rPr lang="en-US" sz="2000" b="0" i="0" u="none" strike="noStrike" baseline="0" dirty="0">
                <a:latin typeface="Times New Roman" panose="02020603050405020304" pitchFamily="18" charset="0"/>
              </a:rPr>
              <a:t> </a:t>
            </a:r>
            <a:r>
              <a:rPr lang="en-US" sz="2000" b="0" i="1" u="none" strike="noStrike" baseline="0" dirty="0">
                <a:latin typeface="Times New Roman" panose="02020603050405020304" pitchFamily="18" charset="0"/>
              </a:rPr>
              <a:t>This </a:t>
            </a:r>
            <a:r>
              <a:rPr lang="en-US" sz="2000" b="0" i="0" u="none" strike="noStrike" baseline="0" dirty="0">
                <a:latin typeface="Times New Roman" panose="02020603050405020304" pitchFamily="18" charset="0"/>
              </a:rPr>
              <a:t>you know, my beloved brethren. But everyone must be quick to hear, slow to speak </a:t>
            </a:r>
            <a:r>
              <a:rPr lang="en-US" sz="2000" b="0" i="1" u="none" strike="noStrike" baseline="0" dirty="0">
                <a:latin typeface="Times New Roman" panose="02020603050405020304" pitchFamily="18" charset="0"/>
              </a:rPr>
              <a:t>and </a:t>
            </a:r>
            <a:r>
              <a:rPr lang="en-US" sz="2000" b="0" i="0" u="none" strike="noStrike" baseline="0" dirty="0">
                <a:latin typeface="Times New Roman" panose="02020603050405020304" pitchFamily="18" charset="0"/>
              </a:rPr>
              <a:t>slow to anger; </a:t>
            </a:r>
            <a:r>
              <a:rPr lang="en-US" sz="2000" b="0" i="0" u="none" strike="noStrike" baseline="30000" dirty="0">
                <a:latin typeface="Times New Roman" panose="02020603050405020304" pitchFamily="18" charset="0"/>
              </a:rPr>
              <a:t>20</a:t>
            </a:r>
            <a:r>
              <a:rPr lang="en-US" sz="2000" b="0" i="0" u="none" strike="noStrike" baseline="0" dirty="0">
                <a:latin typeface="Times New Roman" panose="02020603050405020304" pitchFamily="18" charset="0"/>
              </a:rPr>
              <a:t> for the anger of man does not achieve the righteousness of God. </a:t>
            </a:r>
            <a:r>
              <a:rPr lang="en-US" sz="2000" b="0" i="0" u="none" strike="noStrike" baseline="30000" dirty="0">
                <a:latin typeface="Times New Roman" panose="02020603050405020304" pitchFamily="18" charset="0"/>
              </a:rPr>
              <a:t>21</a:t>
            </a:r>
            <a:r>
              <a:rPr lang="en-US" sz="2000" b="0" i="0" u="none" strike="noStrike" baseline="0" dirty="0">
                <a:latin typeface="Times New Roman" panose="02020603050405020304" pitchFamily="18" charset="0"/>
              </a:rPr>
              <a:t> Therefore, putting aside all filthiness and </a:t>
            </a:r>
            <a:r>
              <a:rPr lang="en-US" sz="2000" b="0" i="1" u="none" strike="noStrike" baseline="0" dirty="0">
                <a:latin typeface="Times New Roman" panose="02020603050405020304" pitchFamily="18" charset="0"/>
              </a:rPr>
              <a:t>all </a:t>
            </a:r>
            <a:r>
              <a:rPr lang="en-US" sz="2000" b="0" i="0" u="none" strike="noStrike" baseline="0" dirty="0">
                <a:latin typeface="Times New Roman" panose="02020603050405020304" pitchFamily="18" charset="0"/>
              </a:rPr>
              <a:t>that remains of wickedness, in humility receive the word implanted, </a:t>
            </a:r>
            <a:r>
              <a:rPr lang="en-US" sz="2000" b="0" i="0" u="sng" strike="noStrike" baseline="0" dirty="0">
                <a:latin typeface="Times New Roman" panose="02020603050405020304" pitchFamily="18" charset="0"/>
              </a:rPr>
              <a:t>which is able to save your souls.</a:t>
            </a:r>
            <a:r>
              <a:rPr lang="en-US" sz="2000" b="0" i="0" u="none" strike="noStrike" baseline="0" dirty="0">
                <a:latin typeface="Times New Roman" panose="02020603050405020304" pitchFamily="18" charset="0"/>
              </a:rPr>
              <a:t> </a:t>
            </a:r>
            <a:r>
              <a:rPr lang="en-US" sz="2000" b="0" i="0" u="none" strike="noStrike" baseline="30000" dirty="0">
                <a:latin typeface="Times New Roman" panose="02020603050405020304" pitchFamily="18" charset="0"/>
              </a:rPr>
              <a:t>22</a:t>
            </a:r>
            <a:r>
              <a:rPr lang="en-US" sz="2000" b="0" i="0" u="none" strike="noStrike" baseline="0" dirty="0">
                <a:latin typeface="Times New Roman" panose="02020603050405020304" pitchFamily="18" charset="0"/>
              </a:rPr>
              <a:t> But prove yourselves doers of the word, and not merely hearers who delude themselves. </a:t>
            </a:r>
            <a:r>
              <a:rPr lang="en-US" sz="2000" b="0" i="0" u="none" strike="noStrike" baseline="30000" dirty="0">
                <a:latin typeface="Times New Roman" panose="02020603050405020304" pitchFamily="18" charset="0"/>
              </a:rPr>
              <a:t>23</a:t>
            </a:r>
            <a:r>
              <a:rPr lang="en-US" sz="2000" b="0" i="0" u="none" strike="noStrike" baseline="0" dirty="0">
                <a:latin typeface="Times New Roman" panose="02020603050405020304" pitchFamily="18" charset="0"/>
              </a:rPr>
              <a:t> For if anyone is a hearer of the word and not a doer, he is like a man who looks at his natural face in a mirror; </a:t>
            </a:r>
            <a:r>
              <a:rPr lang="en-US" sz="2000" b="0" i="0" u="none" strike="noStrike" baseline="30000" dirty="0">
                <a:latin typeface="Times New Roman" panose="02020603050405020304" pitchFamily="18" charset="0"/>
              </a:rPr>
              <a:t>24</a:t>
            </a:r>
            <a:r>
              <a:rPr lang="en-US" sz="2000" b="0" i="0" u="none" strike="noStrike" baseline="0" dirty="0">
                <a:latin typeface="Times New Roman" panose="02020603050405020304" pitchFamily="18" charset="0"/>
              </a:rPr>
              <a:t> for </a:t>
            </a:r>
            <a:r>
              <a:rPr lang="en-US" sz="2000" b="0" i="1" u="none" strike="noStrike" baseline="0" dirty="0">
                <a:latin typeface="Times New Roman" panose="02020603050405020304" pitchFamily="18" charset="0"/>
              </a:rPr>
              <a:t>once </a:t>
            </a:r>
            <a:r>
              <a:rPr lang="en-US" sz="2000" b="0" i="0" u="none" strike="noStrike" baseline="0" dirty="0">
                <a:latin typeface="Times New Roman" panose="02020603050405020304" pitchFamily="18" charset="0"/>
              </a:rPr>
              <a:t>he has looked at himself and gone away, he has immediately forgotten what kind of person he was. </a:t>
            </a:r>
            <a:r>
              <a:rPr lang="en-US" sz="2000" b="0" i="0" u="none" strike="noStrike" baseline="30000" dirty="0">
                <a:latin typeface="Times New Roman" panose="02020603050405020304" pitchFamily="18" charset="0"/>
              </a:rPr>
              <a:t>25</a:t>
            </a:r>
            <a:r>
              <a:rPr lang="en-US" sz="2000" b="0" i="0" u="none" strike="noStrike" baseline="0" dirty="0">
                <a:latin typeface="Times New Roman" panose="02020603050405020304" pitchFamily="18" charset="0"/>
              </a:rPr>
              <a:t> But one who looks intently at the perfect law, the </a:t>
            </a:r>
            <a:r>
              <a:rPr lang="en-US" sz="2000" b="0" i="1" u="none" strike="noStrike" baseline="0" dirty="0">
                <a:latin typeface="Times New Roman" panose="02020603050405020304" pitchFamily="18" charset="0"/>
              </a:rPr>
              <a:t>law </a:t>
            </a:r>
            <a:r>
              <a:rPr lang="en-US" sz="2000" b="0" i="0" u="none" strike="noStrike" baseline="0" dirty="0">
                <a:latin typeface="Times New Roman" panose="02020603050405020304" pitchFamily="18" charset="0"/>
              </a:rPr>
              <a:t>of liberty, and abides by it, not having become a forgetful hearer but an effectual doer, this man will be blessed in what he does. </a:t>
            </a:r>
            <a:r>
              <a:rPr lang="en-US" sz="2000" b="0" i="0" u="none" strike="noStrike" baseline="30000" dirty="0">
                <a:latin typeface="Times New Roman" panose="02020603050405020304" pitchFamily="18" charset="0"/>
              </a:rPr>
              <a:t>26</a:t>
            </a:r>
            <a:r>
              <a:rPr lang="en-US" sz="2000" b="0" i="0" u="none" strike="noStrike" baseline="0" dirty="0">
                <a:latin typeface="Times New Roman" panose="02020603050405020304" pitchFamily="18" charset="0"/>
              </a:rPr>
              <a:t> If anyone thinks himself to be religious, and yet does not bridle his tongue but deceives his </a:t>
            </a:r>
            <a:r>
              <a:rPr lang="en-US" sz="2000" b="0" i="1" u="none" strike="noStrike" baseline="0" dirty="0">
                <a:latin typeface="Times New Roman" panose="02020603050405020304" pitchFamily="18" charset="0"/>
              </a:rPr>
              <a:t>own </a:t>
            </a:r>
            <a:r>
              <a:rPr lang="en-US" sz="2000" b="0" i="0" u="none" strike="noStrike" baseline="0" dirty="0">
                <a:latin typeface="Times New Roman" panose="02020603050405020304" pitchFamily="18" charset="0"/>
              </a:rPr>
              <a:t>heart, this man's religion is worthless.</a:t>
            </a:r>
            <a:endParaRPr lang="en-CA" sz="2000" dirty="0"/>
          </a:p>
        </p:txBody>
      </p:sp>
    </p:spTree>
    <p:extLst>
      <p:ext uri="{BB962C8B-B14F-4D97-AF65-F5344CB8AC3E}">
        <p14:creationId xmlns:p14="http://schemas.microsoft.com/office/powerpoint/2010/main" val="552001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F6419-26B7-2B44-8A6A-D9514D7A2353}"/>
              </a:ext>
            </a:extLst>
          </p:cNvPr>
          <p:cNvSpPr>
            <a:spLocks noGrp="1"/>
          </p:cNvSpPr>
          <p:nvPr>
            <p:ph type="title"/>
          </p:nvPr>
        </p:nvSpPr>
        <p:spPr/>
        <p:txBody>
          <a:bodyPr/>
          <a:lstStyle/>
          <a:p>
            <a:r>
              <a:rPr lang="en-CA" dirty="0"/>
              <a:t>The Word Heals, sets free, delivers, saves, changes us: Psalm 19:7-11</a:t>
            </a:r>
          </a:p>
        </p:txBody>
      </p:sp>
      <p:sp>
        <p:nvSpPr>
          <p:cNvPr id="3" name="Content Placeholder 2">
            <a:extLst>
              <a:ext uri="{FF2B5EF4-FFF2-40B4-BE49-F238E27FC236}">
                <a16:creationId xmlns:a16="http://schemas.microsoft.com/office/drawing/2014/main" id="{1E91BF0D-379E-8EFA-078C-39DF86B3E7A6}"/>
              </a:ext>
            </a:extLst>
          </p:cNvPr>
          <p:cNvSpPr>
            <a:spLocks noGrp="1"/>
          </p:cNvSpPr>
          <p:nvPr>
            <p:ph idx="1"/>
          </p:nvPr>
        </p:nvSpPr>
        <p:spPr>
          <a:xfrm>
            <a:off x="677334" y="2015837"/>
            <a:ext cx="8596668" cy="4540828"/>
          </a:xfrm>
        </p:spPr>
        <p:txBody>
          <a:bodyPr>
            <a:normAutofit/>
          </a:bodyPr>
          <a:lstStyle/>
          <a:p>
            <a:r>
              <a:rPr lang="en-US" sz="2200" b="0" i="0" u="none" strike="noStrike" baseline="30000" dirty="0">
                <a:latin typeface="Times New Roman" panose="02020603050405020304" pitchFamily="18" charset="0"/>
              </a:rPr>
              <a:t>7</a:t>
            </a:r>
            <a:r>
              <a:rPr lang="en-US" sz="2200" b="0" i="0" u="none" strike="noStrike" baseline="0" dirty="0">
                <a:latin typeface="Times New Roman" panose="02020603050405020304" pitchFamily="18" charset="0"/>
              </a:rPr>
              <a:t>The law of the LORD is </a:t>
            </a:r>
            <a:r>
              <a:rPr lang="en-US" sz="2200" b="0" i="0" u="none" strike="noStrike" baseline="0" dirty="0">
                <a:highlight>
                  <a:srgbClr val="FFFF00"/>
                </a:highlight>
                <a:latin typeface="Times New Roman" panose="02020603050405020304" pitchFamily="18" charset="0"/>
              </a:rPr>
              <a:t>perfect</a:t>
            </a:r>
            <a:r>
              <a:rPr lang="en-US" sz="2200" b="0" i="0" u="none" strike="noStrike" baseline="0" dirty="0">
                <a:latin typeface="Times New Roman" panose="02020603050405020304" pitchFamily="18" charset="0"/>
              </a:rPr>
              <a:t>, </a:t>
            </a:r>
            <a:r>
              <a:rPr lang="en-US" sz="2200" b="0" i="0" u="none" strike="noStrike" baseline="0" dirty="0">
                <a:highlight>
                  <a:srgbClr val="00FFFF"/>
                </a:highlight>
                <a:latin typeface="Times New Roman" panose="02020603050405020304" pitchFamily="18" charset="0"/>
              </a:rPr>
              <a:t>restoring</a:t>
            </a:r>
            <a:r>
              <a:rPr lang="en-US" sz="2200" b="0" i="0" u="none" strike="noStrike" baseline="0" dirty="0">
                <a:latin typeface="Times New Roman" panose="02020603050405020304" pitchFamily="18" charset="0"/>
              </a:rPr>
              <a:t> the soul; </a:t>
            </a:r>
          </a:p>
          <a:p>
            <a:r>
              <a:rPr lang="en-US" sz="2200" b="0" i="0" u="none" strike="noStrike" baseline="0" dirty="0">
                <a:latin typeface="Times New Roman" panose="02020603050405020304" pitchFamily="18" charset="0"/>
              </a:rPr>
              <a:t>The testimony of the LORD is </a:t>
            </a:r>
            <a:r>
              <a:rPr lang="en-US" sz="2200" b="0" i="0" u="none" strike="noStrike" baseline="0" dirty="0">
                <a:highlight>
                  <a:srgbClr val="FFFF00"/>
                </a:highlight>
                <a:latin typeface="Times New Roman" panose="02020603050405020304" pitchFamily="18" charset="0"/>
              </a:rPr>
              <a:t>sure</a:t>
            </a:r>
            <a:r>
              <a:rPr lang="en-US" sz="2200" b="0" i="0" u="none" strike="noStrike" baseline="0" dirty="0">
                <a:latin typeface="Times New Roman" panose="02020603050405020304" pitchFamily="18" charset="0"/>
              </a:rPr>
              <a:t>, </a:t>
            </a:r>
            <a:r>
              <a:rPr lang="en-US" sz="2200" b="0" i="0" u="none" strike="noStrike" baseline="0" dirty="0">
                <a:highlight>
                  <a:srgbClr val="00FFFF"/>
                </a:highlight>
                <a:latin typeface="Times New Roman" panose="02020603050405020304" pitchFamily="18" charset="0"/>
              </a:rPr>
              <a:t>making wise </a:t>
            </a:r>
            <a:r>
              <a:rPr lang="en-US" sz="2200" b="0" i="0" u="none" strike="noStrike" baseline="0" dirty="0">
                <a:latin typeface="Times New Roman" panose="02020603050405020304" pitchFamily="18" charset="0"/>
              </a:rPr>
              <a:t>the simple. </a:t>
            </a:r>
          </a:p>
          <a:p>
            <a:r>
              <a:rPr lang="en-US" sz="2200" b="0" i="0" u="none" strike="noStrike" baseline="30000" dirty="0">
                <a:latin typeface="Times New Roman" panose="02020603050405020304" pitchFamily="18" charset="0"/>
              </a:rPr>
              <a:t>8</a:t>
            </a:r>
            <a:r>
              <a:rPr lang="en-US" sz="2200" b="0" i="0" u="none" strike="noStrike" baseline="0" dirty="0">
                <a:latin typeface="Times New Roman" panose="02020603050405020304" pitchFamily="18" charset="0"/>
              </a:rPr>
              <a:t> The precepts of the LORD are </a:t>
            </a:r>
            <a:r>
              <a:rPr lang="en-US" sz="2200" b="0" i="0" u="none" strike="noStrike" baseline="0" dirty="0">
                <a:highlight>
                  <a:srgbClr val="FFFF00"/>
                </a:highlight>
                <a:latin typeface="Times New Roman" panose="02020603050405020304" pitchFamily="18" charset="0"/>
              </a:rPr>
              <a:t>right</a:t>
            </a:r>
            <a:r>
              <a:rPr lang="en-US" sz="2200" b="0" i="0" u="none" strike="noStrike" baseline="0" dirty="0">
                <a:latin typeface="Times New Roman" panose="02020603050405020304" pitchFamily="18" charset="0"/>
              </a:rPr>
              <a:t>, </a:t>
            </a:r>
            <a:r>
              <a:rPr lang="en-US" sz="2200" b="0" i="0" u="none" strike="noStrike" baseline="0" dirty="0">
                <a:highlight>
                  <a:srgbClr val="00FFFF"/>
                </a:highlight>
                <a:latin typeface="Times New Roman" panose="02020603050405020304" pitchFamily="18" charset="0"/>
              </a:rPr>
              <a:t>rejoicing</a:t>
            </a:r>
            <a:r>
              <a:rPr lang="en-US" sz="2200" b="0" i="0" u="none" strike="noStrike" baseline="0" dirty="0">
                <a:latin typeface="Times New Roman" panose="02020603050405020304" pitchFamily="18" charset="0"/>
              </a:rPr>
              <a:t> the heart; </a:t>
            </a:r>
          </a:p>
          <a:p>
            <a:r>
              <a:rPr lang="en-US" sz="2200" b="0" i="0" u="none" strike="noStrike" baseline="0" dirty="0">
                <a:latin typeface="Times New Roman" panose="02020603050405020304" pitchFamily="18" charset="0"/>
              </a:rPr>
              <a:t>The commandment of the LORD is </a:t>
            </a:r>
            <a:r>
              <a:rPr lang="en-US" sz="2200" b="0" i="0" u="none" strike="noStrike" baseline="0" dirty="0">
                <a:highlight>
                  <a:srgbClr val="FFFF00"/>
                </a:highlight>
                <a:latin typeface="Times New Roman" panose="02020603050405020304" pitchFamily="18" charset="0"/>
              </a:rPr>
              <a:t>pure</a:t>
            </a:r>
            <a:r>
              <a:rPr lang="en-US" sz="2200" b="0" i="0" u="none" strike="noStrike" baseline="0" dirty="0">
                <a:latin typeface="Times New Roman" panose="02020603050405020304" pitchFamily="18" charset="0"/>
              </a:rPr>
              <a:t>, </a:t>
            </a:r>
            <a:r>
              <a:rPr lang="en-US" sz="2200" b="0" i="0" u="none" strike="noStrike" baseline="0" dirty="0">
                <a:highlight>
                  <a:srgbClr val="00FFFF"/>
                </a:highlight>
                <a:latin typeface="Times New Roman" panose="02020603050405020304" pitchFamily="18" charset="0"/>
              </a:rPr>
              <a:t>enlightening</a:t>
            </a:r>
            <a:r>
              <a:rPr lang="en-US" sz="2200" b="0" i="0" u="none" strike="noStrike" baseline="0" dirty="0">
                <a:latin typeface="Times New Roman" panose="02020603050405020304" pitchFamily="18" charset="0"/>
              </a:rPr>
              <a:t> the eyes. </a:t>
            </a:r>
          </a:p>
          <a:p>
            <a:r>
              <a:rPr lang="en-US" sz="2200" b="0" i="0" u="none" strike="noStrike" baseline="30000" dirty="0">
                <a:latin typeface="Times New Roman" panose="02020603050405020304" pitchFamily="18" charset="0"/>
              </a:rPr>
              <a:t>9</a:t>
            </a:r>
            <a:r>
              <a:rPr lang="en-US" sz="2200" b="0" i="0" u="none" strike="noStrike" baseline="0" dirty="0">
                <a:latin typeface="Times New Roman" panose="02020603050405020304" pitchFamily="18" charset="0"/>
              </a:rPr>
              <a:t> The fear of the LORD is </a:t>
            </a:r>
            <a:r>
              <a:rPr lang="en-US" sz="2200" b="0" i="0" u="none" strike="noStrike" baseline="0" dirty="0">
                <a:highlight>
                  <a:srgbClr val="FFFF00"/>
                </a:highlight>
                <a:latin typeface="Times New Roman" panose="02020603050405020304" pitchFamily="18" charset="0"/>
              </a:rPr>
              <a:t>clean</a:t>
            </a:r>
            <a:r>
              <a:rPr lang="en-US" sz="2200" b="0" i="0" u="none" strike="noStrike" baseline="0" dirty="0">
                <a:latin typeface="Times New Roman" panose="02020603050405020304" pitchFamily="18" charset="0"/>
              </a:rPr>
              <a:t>, </a:t>
            </a:r>
            <a:r>
              <a:rPr lang="en-US" sz="2200" b="0" i="0" u="none" strike="noStrike" baseline="0" dirty="0">
                <a:highlight>
                  <a:srgbClr val="00FFFF"/>
                </a:highlight>
                <a:latin typeface="Times New Roman" panose="02020603050405020304" pitchFamily="18" charset="0"/>
              </a:rPr>
              <a:t>enduring</a:t>
            </a:r>
            <a:r>
              <a:rPr lang="en-US" sz="2200" b="0" i="0" u="none" strike="noStrike" baseline="0" dirty="0">
                <a:latin typeface="Times New Roman" panose="02020603050405020304" pitchFamily="18" charset="0"/>
              </a:rPr>
              <a:t> forever; </a:t>
            </a:r>
          </a:p>
          <a:p>
            <a:r>
              <a:rPr lang="en-US" sz="2200" b="0" i="0" u="none" strike="noStrike" baseline="0" dirty="0">
                <a:latin typeface="Times New Roman" panose="02020603050405020304" pitchFamily="18" charset="0"/>
              </a:rPr>
              <a:t>The judgments of the LORD are </a:t>
            </a:r>
            <a:r>
              <a:rPr lang="en-US" sz="2200" b="0" i="0" u="none" strike="noStrike" baseline="0" dirty="0">
                <a:highlight>
                  <a:srgbClr val="FFFF00"/>
                </a:highlight>
                <a:latin typeface="Times New Roman" panose="02020603050405020304" pitchFamily="18" charset="0"/>
              </a:rPr>
              <a:t>true</a:t>
            </a:r>
            <a:r>
              <a:rPr lang="en-US" sz="2200" b="0" i="0" u="none" strike="noStrike" baseline="0" dirty="0">
                <a:latin typeface="Times New Roman" panose="02020603050405020304" pitchFamily="18" charset="0"/>
              </a:rPr>
              <a:t>; they are </a:t>
            </a:r>
            <a:r>
              <a:rPr lang="en-US" sz="2200" b="0" i="0" u="none" strike="noStrike" baseline="0" dirty="0">
                <a:highlight>
                  <a:srgbClr val="00FFFF"/>
                </a:highlight>
                <a:latin typeface="Times New Roman" panose="02020603050405020304" pitchFamily="18" charset="0"/>
              </a:rPr>
              <a:t>righteous</a:t>
            </a:r>
            <a:r>
              <a:rPr lang="en-US" sz="2200" b="0" i="0" u="none" strike="noStrike" baseline="0" dirty="0">
                <a:latin typeface="Times New Roman" panose="02020603050405020304" pitchFamily="18" charset="0"/>
              </a:rPr>
              <a:t> altogether. </a:t>
            </a:r>
          </a:p>
          <a:p>
            <a:r>
              <a:rPr lang="en-US" sz="2200" b="0" i="0" u="none" strike="noStrike" baseline="30000" dirty="0">
                <a:latin typeface="Times New Roman" panose="02020603050405020304" pitchFamily="18" charset="0"/>
              </a:rPr>
              <a:t>10</a:t>
            </a:r>
            <a:r>
              <a:rPr lang="en-US" sz="2200" b="0" i="0" u="none" strike="noStrike" baseline="0" dirty="0">
                <a:latin typeface="Times New Roman" panose="02020603050405020304" pitchFamily="18" charset="0"/>
              </a:rPr>
              <a:t> They are more </a:t>
            </a:r>
            <a:r>
              <a:rPr lang="en-US" sz="2200" b="0" i="0" u="none" strike="noStrike" baseline="0" dirty="0">
                <a:highlight>
                  <a:srgbClr val="00FFFF"/>
                </a:highlight>
                <a:latin typeface="Times New Roman" panose="02020603050405020304" pitchFamily="18" charset="0"/>
              </a:rPr>
              <a:t>desirable</a:t>
            </a:r>
            <a:r>
              <a:rPr lang="en-US" sz="2200" b="0" i="0" u="none" strike="noStrike" baseline="0" dirty="0">
                <a:latin typeface="Times New Roman" panose="02020603050405020304" pitchFamily="18" charset="0"/>
              </a:rPr>
              <a:t> than gold, yes, than much fine gold; Sweeter also than honey and the drippings of the honeycomb. </a:t>
            </a:r>
          </a:p>
          <a:p>
            <a:r>
              <a:rPr lang="en-US" sz="2200" b="0" i="0" u="none" strike="noStrike" baseline="30000" dirty="0">
                <a:latin typeface="Times New Roman" panose="02020603050405020304" pitchFamily="18" charset="0"/>
              </a:rPr>
              <a:t>11</a:t>
            </a:r>
            <a:r>
              <a:rPr lang="en-US" sz="2200" b="0" i="0" u="none" strike="noStrike" baseline="0" dirty="0">
                <a:latin typeface="Times New Roman" panose="02020603050405020304" pitchFamily="18" charset="0"/>
              </a:rPr>
              <a:t> Moreover, </a:t>
            </a:r>
            <a:r>
              <a:rPr lang="en-US" sz="2200" b="0" i="0" u="none" strike="noStrike" baseline="0" dirty="0">
                <a:highlight>
                  <a:srgbClr val="00FF00"/>
                </a:highlight>
                <a:latin typeface="Times New Roman" panose="02020603050405020304" pitchFamily="18" charset="0"/>
              </a:rPr>
              <a:t>by them </a:t>
            </a:r>
            <a:r>
              <a:rPr lang="en-US" sz="2200" b="0" i="0" u="none" strike="noStrike" baseline="0" dirty="0">
                <a:latin typeface="Times New Roman" panose="02020603050405020304" pitchFamily="18" charset="0"/>
              </a:rPr>
              <a:t>Your servant is </a:t>
            </a:r>
            <a:r>
              <a:rPr lang="en-US" sz="2200" b="0" i="0" u="none" strike="noStrike" baseline="0" dirty="0">
                <a:highlight>
                  <a:srgbClr val="00FF00"/>
                </a:highlight>
                <a:latin typeface="Times New Roman" panose="02020603050405020304" pitchFamily="18" charset="0"/>
              </a:rPr>
              <a:t>warned</a:t>
            </a:r>
            <a:r>
              <a:rPr lang="en-US" sz="2200" b="0" i="0" u="none" strike="noStrike" baseline="0" dirty="0">
                <a:latin typeface="Times New Roman" panose="02020603050405020304" pitchFamily="18" charset="0"/>
              </a:rPr>
              <a:t>; </a:t>
            </a:r>
            <a:r>
              <a:rPr lang="en-US" sz="2200" b="0" i="0" u="none" strike="noStrike" baseline="0" dirty="0">
                <a:highlight>
                  <a:srgbClr val="FF00FF"/>
                </a:highlight>
                <a:latin typeface="Times New Roman" panose="02020603050405020304" pitchFamily="18" charset="0"/>
              </a:rPr>
              <a:t>In keeping them </a:t>
            </a:r>
            <a:r>
              <a:rPr lang="en-US" sz="2200" b="0" i="0" u="none" strike="noStrike" baseline="0" dirty="0">
                <a:latin typeface="Times New Roman" panose="02020603050405020304" pitchFamily="18" charset="0"/>
              </a:rPr>
              <a:t>there is great </a:t>
            </a:r>
            <a:r>
              <a:rPr lang="en-US" sz="2200" b="0" i="0" u="none" strike="noStrike" baseline="0" dirty="0">
                <a:highlight>
                  <a:srgbClr val="FF00FF"/>
                </a:highlight>
                <a:latin typeface="Times New Roman" panose="02020603050405020304" pitchFamily="18" charset="0"/>
              </a:rPr>
              <a:t>reward</a:t>
            </a:r>
            <a:r>
              <a:rPr lang="en-US" sz="2200" b="0" i="0" u="none" strike="noStrike" baseline="0" dirty="0">
                <a:latin typeface="Times New Roman" panose="02020603050405020304" pitchFamily="18" charset="0"/>
              </a:rPr>
              <a:t>.</a:t>
            </a:r>
            <a:endParaRPr lang="en-CA" sz="2200" dirty="0"/>
          </a:p>
        </p:txBody>
      </p:sp>
    </p:spTree>
    <p:extLst>
      <p:ext uri="{BB962C8B-B14F-4D97-AF65-F5344CB8AC3E}">
        <p14:creationId xmlns:p14="http://schemas.microsoft.com/office/powerpoint/2010/main" val="59065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8CBD2-6E68-4782-C8FC-112F66F35B39}"/>
              </a:ext>
            </a:extLst>
          </p:cNvPr>
          <p:cNvSpPr>
            <a:spLocks noGrp="1"/>
          </p:cNvSpPr>
          <p:nvPr>
            <p:ph type="title"/>
          </p:nvPr>
        </p:nvSpPr>
        <p:spPr/>
        <p:txBody>
          <a:bodyPr/>
          <a:lstStyle/>
          <a:p>
            <a:r>
              <a:rPr lang="en-CA" dirty="0"/>
              <a:t>Cleansing Transformation is needed</a:t>
            </a:r>
          </a:p>
        </p:txBody>
      </p:sp>
      <p:sp>
        <p:nvSpPr>
          <p:cNvPr id="3" name="Content Placeholder 2">
            <a:extLst>
              <a:ext uri="{FF2B5EF4-FFF2-40B4-BE49-F238E27FC236}">
                <a16:creationId xmlns:a16="http://schemas.microsoft.com/office/drawing/2014/main" id="{AC6B0F33-5B77-6E90-C130-8606F246984D}"/>
              </a:ext>
            </a:extLst>
          </p:cNvPr>
          <p:cNvSpPr>
            <a:spLocks noGrp="1"/>
          </p:cNvSpPr>
          <p:nvPr>
            <p:ph idx="1"/>
          </p:nvPr>
        </p:nvSpPr>
        <p:spPr/>
        <p:txBody>
          <a:bodyPr/>
          <a:lstStyle/>
          <a:p>
            <a:r>
              <a:rPr lang="en-US" sz="1800" b="0" i="0" u="none" strike="noStrike" baseline="30000" dirty="0">
                <a:latin typeface="Times New Roman" panose="02020603050405020304" pitchFamily="18" charset="0"/>
              </a:rPr>
              <a:t>NAU </a:t>
            </a:r>
            <a:r>
              <a:rPr lang="en-US" sz="1800" b="1" i="0" u="none" strike="noStrike" baseline="0" dirty="0">
                <a:latin typeface="Times New Roman" panose="02020603050405020304" pitchFamily="18" charset="0"/>
              </a:rPr>
              <a:t>Romans 12:2</a:t>
            </a:r>
            <a:r>
              <a:rPr lang="en-US" sz="1800" b="0" i="0" u="none" strike="noStrike" baseline="0" dirty="0">
                <a:latin typeface="Times New Roman" panose="02020603050405020304" pitchFamily="18" charset="0"/>
              </a:rPr>
              <a:t> And do not be conformed to this world, but be transformed by the renewing of your mind (a part of your soul), so that you may prove what the will of God is, that which is good and acceptable and perfect.</a:t>
            </a:r>
            <a:endParaRPr lang="en-US" sz="1800" b="0" i="0" u="none" strike="noStrike" baseline="30000" dirty="0">
              <a:latin typeface="Times New Roman" panose="02020603050405020304" pitchFamily="18" charset="0"/>
            </a:endParaRPr>
          </a:p>
          <a:p>
            <a:r>
              <a:rPr lang="en-US" sz="1800" b="0" i="0" u="none" strike="noStrike" baseline="30000" dirty="0">
                <a:latin typeface="Times New Roman" panose="02020603050405020304" pitchFamily="18" charset="0"/>
              </a:rPr>
              <a:t>NAU </a:t>
            </a:r>
            <a:r>
              <a:rPr lang="en-US" sz="1800" b="1" i="0" u="none" strike="noStrike" baseline="0" dirty="0">
                <a:latin typeface="Times New Roman" panose="02020603050405020304" pitchFamily="18" charset="0"/>
              </a:rPr>
              <a:t>Ephesians 5:25</a:t>
            </a:r>
            <a:r>
              <a:rPr lang="en-US" sz="1800" b="0" i="0" u="none" strike="noStrike" baseline="0" dirty="0">
                <a:latin typeface="Times New Roman" panose="02020603050405020304" pitchFamily="18" charset="0"/>
              </a:rPr>
              <a:t> … just as Christ also loved the church and gave Himself up for her, </a:t>
            </a:r>
            <a:r>
              <a:rPr lang="en-US" sz="1800" b="0" i="0" u="none" strike="noStrike" baseline="30000" dirty="0">
                <a:latin typeface="Times New Roman" panose="02020603050405020304" pitchFamily="18" charset="0"/>
              </a:rPr>
              <a:t>26</a:t>
            </a:r>
            <a:r>
              <a:rPr lang="en-US" sz="1800" b="0" i="0" u="none" strike="noStrike" baseline="0" dirty="0">
                <a:latin typeface="Times New Roman" panose="02020603050405020304" pitchFamily="18" charset="0"/>
              </a:rPr>
              <a:t> so that He might sanctify her, having cleansed her by the washing of water with the word, </a:t>
            </a:r>
            <a:r>
              <a:rPr lang="en-US" sz="1800" b="0" i="0" u="none" strike="noStrike" baseline="30000" dirty="0">
                <a:latin typeface="Times New Roman" panose="02020603050405020304" pitchFamily="18" charset="0"/>
              </a:rPr>
              <a:t>27</a:t>
            </a:r>
            <a:r>
              <a:rPr lang="en-US" sz="1800" b="0" i="0" u="none" strike="noStrike" baseline="0" dirty="0">
                <a:latin typeface="Times New Roman" panose="02020603050405020304" pitchFamily="18" charset="0"/>
              </a:rPr>
              <a:t> that He might present to Himself the church in all her glory, having no spot or wrinkle or any such thing; but that she would be holy and blameless.</a:t>
            </a:r>
          </a:p>
          <a:p>
            <a:r>
              <a:rPr lang="en-US" sz="1800" b="0" i="0" u="none" strike="noStrike" baseline="30000" dirty="0">
                <a:latin typeface="Times New Roman" panose="02020603050405020304" pitchFamily="18" charset="0"/>
              </a:rPr>
              <a:t>NAU </a:t>
            </a:r>
            <a:r>
              <a:rPr lang="en-US" sz="1800" b="1" i="0" u="none" strike="noStrike" baseline="0" dirty="0">
                <a:latin typeface="Times New Roman" panose="02020603050405020304" pitchFamily="18" charset="0"/>
              </a:rPr>
              <a:t>Psalm 119:9</a:t>
            </a:r>
            <a:r>
              <a:rPr lang="en-US" sz="1800" b="0" i="0" u="none" strike="noStrike" baseline="0" dirty="0">
                <a:latin typeface="Times New Roman" panose="02020603050405020304" pitchFamily="18" charset="0"/>
              </a:rPr>
              <a:t> How can a young man keep his way pure? By keeping </a:t>
            </a:r>
            <a:r>
              <a:rPr lang="en-US" sz="1800" b="0" i="1" u="none" strike="noStrike" baseline="0" dirty="0">
                <a:latin typeface="Times New Roman" panose="02020603050405020304" pitchFamily="18" charset="0"/>
              </a:rPr>
              <a:t>it </a:t>
            </a:r>
            <a:r>
              <a:rPr lang="en-US" sz="1800" b="0" i="0" u="none" strike="noStrike" baseline="0" dirty="0">
                <a:latin typeface="Times New Roman" panose="02020603050405020304" pitchFamily="18" charset="0"/>
              </a:rPr>
              <a:t>according to Your word. </a:t>
            </a:r>
            <a:r>
              <a:rPr lang="en-US" sz="1800" b="0" i="0" u="none" strike="noStrike" baseline="30000" dirty="0">
                <a:latin typeface="Times New Roman" panose="02020603050405020304" pitchFamily="18" charset="0"/>
              </a:rPr>
              <a:t>10</a:t>
            </a:r>
            <a:r>
              <a:rPr lang="en-US" sz="1800" b="0" i="0" u="none" strike="noStrike" baseline="0" dirty="0">
                <a:latin typeface="Times New Roman" panose="02020603050405020304" pitchFamily="18" charset="0"/>
              </a:rPr>
              <a:t> With all my heart I have sought You; Do not let me wander from Your commandments. </a:t>
            </a:r>
            <a:r>
              <a:rPr lang="en-US" sz="1800" b="0" i="0" u="none" strike="noStrike" baseline="30000" dirty="0">
                <a:latin typeface="Times New Roman" panose="02020603050405020304" pitchFamily="18" charset="0"/>
              </a:rPr>
              <a:t>11</a:t>
            </a:r>
            <a:r>
              <a:rPr lang="en-US" sz="1800" b="0" i="0" u="none" strike="noStrike" baseline="0" dirty="0">
                <a:latin typeface="Times New Roman" panose="02020603050405020304" pitchFamily="18" charset="0"/>
              </a:rPr>
              <a:t> Your word I have treasured in my heart, That I may not sin against You.</a:t>
            </a:r>
          </a:p>
          <a:p>
            <a:endParaRPr lang="en-CA" dirty="0"/>
          </a:p>
        </p:txBody>
      </p:sp>
    </p:spTree>
    <p:extLst>
      <p:ext uri="{BB962C8B-B14F-4D97-AF65-F5344CB8AC3E}">
        <p14:creationId xmlns:p14="http://schemas.microsoft.com/office/powerpoint/2010/main" val="53680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0CF21-5271-6CEE-2495-E3032AC535E7}"/>
              </a:ext>
            </a:extLst>
          </p:cNvPr>
          <p:cNvSpPr>
            <a:spLocks noGrp="1"/>
          </p:cNvSpPr>
          <p:nvPr>
            <p:ph type="title"/>
          </p:nvPr>
        </p:nvSpPr>
        <p:spPr>
          <a:xfrm>
            <a:off x="677334" y="187036"/>
            <a:ext cx="8596668" cy="1320800"/>
          </a:xfrm>
        </p:spPr>
        <p:txBody>
          <a:bodyPr/>
          <a:lstStyle/>
          <a:p>
            <a:r>
              <a:rPr lang="en-CA" dirty="0"/>
              <a:t>Acts 2:42-47 – Devotion to the word/sound teaching produces amazing results</a:t>
            </a:r>
          </a:p>
        </p:txBody>
      </p:sp>
      <p:sp>
        <p:nvSpPr>
          <p:cNvPr id="3" name="Content Placeholder 2">
            <a:extLst>
              <a:ext uri="{FF2B5EF4-FFF2-40B4-BE49-F238E27FC236}">
                <a16:creationId xmlns:a16="http://schemas.microsoft.com/office/drawing/2014/main" id="{D7FD29F3-6C04-F5D6-DF15-73F050E5C7BB}"/>
              </a:ext>
            </a:extLst>
          </p:cNvPr>
          <p:cNvSpPr>
            <a:spLocks noGrp="1"/>
          </p:cNvSpPr>
          <p:nvPr>
            <p:ph idx="1"/>
          </p:nvPr>
        </p:nvSpPr>
        <p:spPr>
          <a:xfrm>
            <a:off x="677334" y="1765735"/>
            <a:ext cx="8596668" cy="4510375"/>
          </a:xfrm>
        </p:spPr>
        <p:txBody>
          <a:bodyPr>
            <a:noAutofit/>
          </a:bodyPr>
          <a:lstStyle/>
          <a:p>
            <a:r>
              <a:rPr lang="en-US" sz="2400" b="0" i="0" u="none" strike="noStrike" baseline="30000" dirty="0">
                <a:latin typeface="Times New Roman" panose="02020603050405020304" pitchFamily="18" charset="0"/>
              </a:rPr>
              <a:t>NAU </a:t>
            </a:r>
            <a:r>
              <a:rPr lang="en-US" sz="2400" b="1" i="0" u="none" strike="noStrike" baseline="0" dirty="0">
                <a:latin typeface="Times New Roman" panose="02020603050405020304" pitchFamily="18" charset="0"/>
              </a:rPr>
              <a:t>Acts 2:42</a:t>
            </a:r>
            <a:r>
              <a:rPr lang="en-US" sz="2400" b="0" i="0" u="none" strike="noStrike" baseline="0" dirty="0">
                <a:latin typeface="Times New Roman" panose="02020603050405020304" pitchFamily="18" charset="0"/>
              </a:rPr>
              <a:t> They were continually devoting themselves to the apostles' teaching and to fellowship, to the breaking of bread and to prayer. </a:t>
            </a:r>
            <a:r>
              <a:rPr lang="en-US" sz="2400" b="0" i="0" u="none" strike="noStrike" baseline="30000" dirty="0">
                <a:latin typeface="Times New Roman" panose="02020603050405020304" pitchFamily="18" charset="0"/>
              </a:rPr>
              <a:t>43</a:t>
            </a:r>
            <a:r>
              <a:rPr lang="en-US" sz="2400" b="0" i="0" u="none" strike="noStrike" baseline="0" dirty="0">
                <a:latin typeface="Times New Roman" panose="02020603050405020304" pitchFamily="18" charset="0"/>
              </a:rPr>
              <a:t> Everyone kept feeling a sense of awe; and many wonders and signs were taking place through the apostles. </a:t>
            </a:r>
            <a:r>
              <a:rPr lang="en-US" sz="2400" b="0" i="0" u="none" strike="noStrike" baseline="30000" dirty="0">
                <a:latin typeface="Times New Roman" panose="02020603050405020304" pitchFamily="18" charset="0"/>
              </a:rPr>
              <a:t>44</a:t>
            </a:r>
            <a:r>
              <a:rPr lang="en-US" sz="2400" b="0" i="0" u="none" strike="noStrike" baseline="0" dirty="0">
                <a:latin typeface="Times New Roman" panose="02020603050405020304" pitchFamily="18" charset="0"/>
              </a:rPr>
              <a:t> And all those who had believed were together and had all things in common; </a:t>
            </a:r>
            <a:r>
              <a:rPr lang="en-US" sz="2400" b="0" i="0" u="none" strike="noStrike" baseline="30000" dirty="0">
                <a:latin typeface="Times New Roman" panose="02020603050405020304" pitchFamily="18" charset="0"/>
              </a:rPr>
              <a:t>45</a:t>
            </a:r>
            <a:r>
              <a:rPr lang="en-US" sz="2400" b="0" i="0" u="none" strike="noStrike" baseline="0" dirty="0">
                <a:latin typeface="Times New Roman" panose="02020603050405020304" pitchFamily="18" charset="0"/>
              </a:rPr>
              <a:t> and they </a:t>
            </a:r>
            <a:r>
              <a:rPr lang="en-US" sz="2400" b="0" i="1" u="none" strike="noStrike" baseline="0" dirty="0">
                <a:latin typeface="Times New Roman" panose="02020603050405020304" pitchFamily="18" charset="0"/>
              </a:rPr>
              <a:t>began </a:t>
            </a:r>
            <a:r>
              <a:rPr lang="en-US" sz="2400" b="0" i="0" u="none" strike="noStrike" baseline="0" dirty="0">
                <a:latin typeface="Times New Roman" panose="02020603050405020304" pitchFamily="18" charset="0"/>
              </a:rPr>
              <a:t>selling their property and possessions and were sharing them with all, as anyone might have need. </a:t>
            </a:r>
            <a:r>
              <a:rPr lang="en-US" sz="2400" b="0" i="0" u="none" strike="noStrike" baseline="30000" dirty="0">
                <a:latin typeface="Times New Roman" panose="02020603050405020304" pitchFamily="18" charset="0"/>
              </a:rPr>
              <a:t>46</a:t>
            </a:r>
            <a:r>
              <a:rPr lang="en-US" sz="2400" b="0" i="0" u="none" strike="noStrike" baseline="0" dirty="0">
                <a:latin typeface="Times New Roman" panose="02020603050405020304" pitchFamily="18" charset="0"/>
              </a:rPr>
              <a:t> Day by day continuing with one mind in the temple, and breaking bread from house to house, they were taking their meals together with gladness and sincerity of heart, </a:t>
            </a:r>
            <a:r>
              <a:rPr lang="en-US" sz="2400" b="0" i="0" u="none" strike="noStrike" baseline="30000" dirty="0">
                <a:latin typeface="Times New Roman" panose="02020603050405020304" pitchFamily="18" charset="0"/>
              </a:rPr>
              <a:t>47</a:t>
            </a:r>
            <a:r>
              <a:rPr lang="en-US" sz="2400" b="0" i="0" u="none" strike="noStrike" baseline="0" dirty="0">
                <a:latin typeface="Times New Roman" panose="02020603050405020304" pitchFamily="18" charset="0"/>
              </a:rPr>
              <a:t> praising God and having favor with all the people. And the Lord was adding to their number day by day those who were being saved.</a:t>
            </a:r>
            <a:endParaRPr lang="en-CA" sz="2400" dirty="0"/>
          </a:p>
        </p:txBody>
      </p:sp>
    </p:spTree>
    <p:extLst>
      <p:ext uri="{BB962C8B-B14F-4D97-AF65-F5344CB8AC3E}">
        <p14:creationId xmlns:p14="http://schemas.microsoft.com/office/powerpoint/2010/main" val="4161402546"/>
      </p:ext>
    </p:extLst>
  </p:cSld>
  <p:clrMapOvr>
    <a:masterClrMapping/>
  </p:clrMapOvr>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959</TotalTime>
  <Words>1149</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Wingdings 3</vt:lpstr>
      <vt:lpstr>Facet</vt:lpstr>
      <vt:lpstr>A Continual Devotion to The Word Changes Us</vt:lpstr>
      <vt:lpstr>The Master’s Commission  And the Disciples’ Obedience</vt:lpstr>
      <vt:lpstr>The Importance of the Word</vt:lpstr>
      <vt:lpstr>Why is the Word so Important</vt:lpstr>
      <vt:lpstr>The Word Transforms our Soul</vt:lpstr>
      <vt:lpstr>The Word Heals, sets free, delivers, saves, changes us: Psalm 19:7-11</vt:lpstr>
      <vt:lpstr>Cleansing Transformation is needed</vt:lpstr>
      <vt:lpstr>Acts 2:42-47 – Devotion to the word/sound teaching produces amazing 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Stanley</dc:creator>
  <cp:lastModifiedBy>Michael Stanley</cp:lastModifiedBy>
  <cp:revision>4</cp:revision>
  <dcterms:created xsi:type="dcterms:W3CDTF">2024-09-28T19:10:31Z</dcterms:created>
  <dcterms:modified xsi:type="dcterms:W3CDTF">2024-09-29T20:13:23Z</dcterms:modified>
</cp:coreProperties>
</file>