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5" r:id="rId8"/>
    <p:sldId id="266" r:id="rId9"/>
    <p:sldId id="264" r:id="rId10"/>
    <p:sldId id="262" r:id="rId11"/>
    <p:sldId id="263" r:id="rId12"/>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8049B0-46BB-4C46-9C56-DA77995869EB}" type="datetimeFigureOut">
              <a:rPr lang="en-CA" smtClean="0"/>
              <a:t>2025-07-04</a:t>
            </a:fld>
            <a:endParaRPr lang="en-CA"/>
          </a:p>
        </p:txBody>
      </p:sp>
      <p:sp>
        <p:nvSpPr>
          <p:cNvPr id="5" name="Footer Placeholder 4"/>
          <p:cNvSpPr>
            <a:spLocks noGrp="1"/>
          </p:cNvSpPr>
          <p:nvPr>
            <p:ph type="ftr" sz="quarter" idx="11"/>
          </p:nvPr>
        </p:nvSpPr>
        <p:spPr>
          <a:xfrm>
            <a:off x="5332412" y="5883275"/>
            <a:ext cx="4324044" cy="365125"/>
          </a:xfrm>
        </p:spPr>
        <p:txBody>
          <a:bodyPr/>
          <a:lstStyle/>
          <a:p>
            <a:endParaRPr lang="en-CA"/>
          </a:p>
        </p:txBody>
      </p:sp>
      <p:sp>
        <p:nvSpPr>
          <p:cNvPr id="6" name="Slide Number Placeholder 5"/>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490867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8049B0-46BB-4C46-9C56-DA77995869EB}" type="datetimeFigureOut">
              <a:rPr lang="en-CA" smtClean="0"/>
              <a:t>2025-07-04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2798384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8049B0-46BB-4C46-9C56-DA77995869EB}" type="datetimeFigureOut">
              <a:rPr lang="en-CA" smtClean="0"/>
              <a:t>2025-07-04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4655968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8049B0-46BB-4C46-9C56-DA77995869EB}" type="datetimeFigureOut">
              <a:rPr lang="en-CA" smtClean="0"/>
              <a:t>2025-07-04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303163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8049B0-46BB-4C46-9C56-DA77995869EB}" type="datetimeFigureOut">
              <a:rPr lang="en-CA" smtClean="0"/>
              <a:t>2025-07-04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2729059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8049B0-46BB-4C46-9C56-DA77995869EB}" type="datetimeFigureOut">
              <a:rPr lang="en-CA" smtClean="0"/>
              <a:t>2025-07-04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33631507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8049B0-46BB-4C46-9C56-DA77995869EB}" type="datetimeFigureOut">
              <a:rPr lang="en-CA" smtClean="0"/>
              <a:t>2025-07-04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2964540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8049B0-46BB-4C46-9C56-DA77995869EB}" type="datetimeFigureOut">
              <a:rPr lang="en-CA" smtClean="0"/>
              <a:t>2025-07-04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1841505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8049B0-46BB-4C46-9C56-DA77995869EB}" type="datetimeFigureOut">
              <a:rPr lang="en-CA" smtClean="0"/>
              <a:t>2025-07-04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287152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8049B0-46BB-4C46-9C56-DA77995869EB}" type="datetimeFigureOut">
              <a:rPr lang="en-CA" smtClean="0"/>
              <a:t>2025-07-04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10951856" y="5867131"/>
            <a:ext cx="551167" cy="365125"/>
          </a:xfrm>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1282168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8049B0-46BB-4C46-9C56-DA77995869EB}" type="datetimeFigureOut">
              <a:rPr lang="en-CA" smtClean="0"/>
              <a:t>2025-07-04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98052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8049B0-46BB-4C46-9C56-DA77995869EB}" type="datetimeFigureOut">
              <a:rPr lang="en-CA" smtClean="0"/>
              <a:t>2025-07-04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1403431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8049B0-46BB-4C46-9C56-DA77995869EB}" type="datetimeFigureOut">
              <a:rPr lang="en-CA" smtClean="0"/>
              <a:t>2025-07-04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1711408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8049B0-46BB-4C46-9C56-DA77995869EB}" type="datetimeFigureOut">
              <a:rPr lang="en-CA" smtClean="0"/>
              <a:t>2025-07-04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235945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8049B0-46BB-4C46-9C56-DA77995869EB}" type="datetimeFigureOut">
              <a:rPr lang="en-CA" smtClean="0"/>
              <a:t>2025-07-04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3826518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8049B0-46BB-4C46-9C56-DA77995869EB}" type="datetimeFigureOut">
              <a:rPr lang="en-CA" smtClean="0"/>
              <a:t>2025-07-04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3100504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8049B0-46BB-4C46-9C56-DA77995869EB}" type="datetimeFigureOut">
              <a:rPr lang="en-CA" smtClean="0"/>
              <a:t>2025-07-04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A6E552E-6AFD-44CC-B9B1-4433E6DC4EB5}" type="slidenum">
              <a:rPr lang="en-CA" smtClean="0"/>
              <a:t>‹#›</a:t>
            </a:fld>
            <a:endParaRPr lang="en-CA"/>
          </a:p>
        </p:txBody>
      </p:sp>
    </p:spTree>
    <p:extLst>
      <p:ext uri="{BB962C8B-B14F-4D97-AF65-F5344CB8AC3E}">
        <p14:creationId xmlns:p14="http://schemas.microsoft.com/office/powerpoint/2010/main" val="2076985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8049B0-46BB-4C46-9C56-DA77995869EB}" type="datetimeFigureOut">
              <a:rPr lang="en-CA" smtClean="0"/>
              <a:t>2025-07-04</a:t>
            </a:fld>
            <a:endParaRPr lang="en-CA"/>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CA"/>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A6E552E-6AFD-44CC-B9B1-4433E6DC4EB5}" type="slidenum">
              <a:rPr lang="en-CA" smtClean="0"/>
              <a:t>‹#›</a:t>
            </a:fld>
            <a:endParaRPr lang="en-CA"/>
          </a:p>
        </p:txBody>
      </p:sp>
    </p:spTree>
    <p:extLst>
      <p:ext uri="{BB962C8B-B14F-4D97-AF65-F5344CB8AC3E}">
        <p14:creationId xmlns:p14="http://schemas.microsoft.com/office/powerpoint/2010/main" val="2271606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67A1FC6-22FB-4EA7-B90A-C9F18FBEF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246FDC4-DD97-431A-914A-9EB57A4A3C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912130" cy="6858000"/>
          </a:xfrm>
          <a:custGeom>
            <a:avLst/>
            <a:gdLst>
              <a:gd name="connsiteX0" fmla="*/ 1073044 w 7912130"/>
              <a:gd name="connsiteY0" fmla="*/ 3032931 h 6858000"/>
              <a:gd name="connsiteX1" fmla="*/ 1073044 w 7912130"/>
              <a:gd name="connsiteY1" fmla="*/ 3035810 h 6858000"/>
              <a:gd name="connsiteX2" fmla="*/ 1076802 w 7912130"/>
              <a:gd name="connsiteY2" fmla="*/ 3035810 h 6858000"/>
              <a:gd name="connsiteX3" fmla="*/ 1170738 w 7912130"/>
              <a:gd name="connsiteY3" fmla="*/ 1248347 h 6858000"/>
              <a:gd name="connsiteX4" fmla="*/ 1170738 w 7912130"/>
              <a:gd name="connsiteY4" fmla="*/ 1273486 h 6858000"/>
              <a:gd name="connsiteX5" fmla="*/ 1183895 w 7912130"/>
              <a:gd name="connsiteY5" fmla="*/ 1248347 h 6858000"/>
              <a:gd name="connsiteX6" fmla="*/ 0 w 7912130"/>
              <a:gd name="connsiteY6" fmla="*/ 0 h 6858000"/>
              <a:gd name="connsiteX7" fmla="*/ 2133906 w 7912130"/>
              <a:gd name="connsiteY7" fmla="*/ 0 h 6858000"/>
              <a:gd name="connsiteX8" fmla="*/ 2629909 w 7912130"/>
              <a:gd name="connsiteY8" fmla="*/ 0 h 6858000"/>
              <a:gd name="connsiteX9" fmla="*/ 1227479 w 7912130"/>
              <a:gd name="connsiteY9" fmla="*/ 2669551 h 6858000"/>
              <a:gd name="connsiteX10" fmla="*/ 1235349 w 7912130"/>
              <a:gd name="connsiteY10" fmla="*/ 2673350 h 6858000"/>
              <a:gd name="connsiteX11" fmla="*/ 1353755 w 7912130"/>
              <a:gd name="connsiteY11" fmla="*/ 2754312 h 6858000"/>
              <a:gd name="connsiteX12" fmla="*/ 7912130 w 7912130"/>
              <a:gd name="connsiteY12" fmla="*/ 6858000 h 6858000"/>
              <a:gd name="connsiteX13" fmla="*/ 6066970 w 7912130"/>
              <a:gd name="connsiteY13" fmla="*/ 6858000 h 6858000"/>
              <a:gd name="connsiteX14" fmla="*/ 6059889 w 7912130"/>
              <a:gd name="connsiteY14" fmla="*/ 6852577 h 6858000"/>
              <a:gd name="connsiteX15" fmla="*/ 6059889 w 7912130"/>
              <a:gd name="connsiteY15" fmla="*/ 6857999 h 6858000"/>
              <a:gd name="connsiteX16" fmla="*/ 1707025 w 7912130"/>
              <a:gd name="connsiteY16" fmla="*/ 6857999 h 6858000"/>
              <a:gd name="connsiteX17" fmla="*/ 1707025 w 7912130"/>
              <a:gd name="connsiteY17" fmla="*/ 6858000 h 6858000"/>
              <a:gd name="connsiteX18" fmla="*/ 1073044 w 7912130"/>
              <a:gd name="connsiteY18" fmla="*/ 6858000 h 6858000"/>
              <a:gd name="connsiteX19" fmla="*/ 536592 w 7912130"/>
              <a:gd name="connsiteY19" fmla="*/ 6858000 h 6858000"/>
              <a:gd name="connsiteX20" fmla="*/ 0 w 7912130"/>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912130" h="6858000">
                <a:moveTo>
                  <a:pt x="1073044" y="3032931"/>
                </a:moveTo>
                <a:lnTo>
                  <a:pt x="1073044" y="3035810"/>
                </a:lnTo>
                <a:lnTo>
                  <a:pt x="1076802" y="3035810"/>
                </a:lnTo>
                <a:close/>
                <a:moveTo>
                  <a:pt x="1170738" y="1248347"/>
                </a:moveTo>
                <a:lnTo>
                  <a:pt x="1170738" y="1273486"/>
                </a:lnTo>
                <a:lnTo>
                  <a:pt x="1183895" y="1248347"/>
                </a:lnTo>
                <a:close/>
                <a:moveTo>
                  <a:pt x="0" y="0"/>
                </a:moveTo>
                <a:lnTo>
                  <a:pt x="2133906" y="0"/>
                </a:lnTo>
                <a:lnTo>
                  <a:pt x="2629909" y="0"/>
                </a:lnTo>
                <a:lnTo>
                  <a:pt x="1227479" y="2669551"/>
                </a:lnTo>
                <a:lnTo>
                  <a:pt x="1235349" y="2673350"/>
                </a:lnTo>
                <a:lnTo>
                  <a:pt x="1353755" y="2754312"/>
                </a:lnTo>
                <a:lnTo>
                  <a:pt x="7912130" y="6858000"/>
                </a:lnTo>
                <a:lnTo>
                  <a:pt x="6066970" y="6858000"/>
                </a:lnTo>
                <a:lnTo>
                  <a:pt x="6059889" y="6852577"/>
                </a:lnTo>
                <a:lnTo>
                  <a:pt x="6059889" y="6857999"/>
                </a:lnTo>
                <a:lnTo>
                  <a:pt x="1707025" y="6857999"/>
                </a:lnTo>
                <a:lnTo>
                  <a:pt x="1707025" y="6858000"/>
                </a:lnTo>
                <a:lnTo>
                  <a:pt x="1073044" y="6858000"/>
                </a:lnTo>
                <a:lnTo>
                  <a:pt x="536592" y="6858000"/>
                </a:lnTo>
                <a:lnTo>
                  <a:pt x="0" y="685800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CD4E68A2-74B0-42F5-BB75-2E1A7C2018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35917" cy="6858000"/>
          </a:xfrm>
          <a:custGeom>
            <a:avLst/>
            <a:gdLst>
              <a:gd name="connsiteX0" fmla="*/ 696831 w 7535917"/>
              <a:gd name="connsiteY0" fmla="*/ 3032931 h 6858000"/>
              <a:gd name="connsiteX1" fmla="*/ 696831 w 7535917"/>
              <a:gd name="connsiteY1" fmla="*/ 3035810 h 6858000"/>
              <a:gd name="connsiteX2" fmla="*/ 700589 w 7535917"/>
              <a:gd name="connsiteY2" fmla="*/ 3035810 h 6858000"/>
              <a:gd name="connsiteX3" fmla="*/ 794525 w 7535917"/>
              <a:gd name="connsiteY3" fmla="*/ 1248347 h 6858000"/>
              <a:gd name="connsiteX4" fmla="*/ 794525 w 7535917"/>
              <a:gd name="connsiteY4" fmla="*/ 1273486 h 6858000"/>
              <a:gd name="connsiteX5" fmla="*/ 807682 w 7535917"/>
              <a:gd name="connsiteY5" fmla="*/ 1248347 h 6858000"/>
              <a:gd name="connsiteX6" fmla="*/ 0 w 7535917"/>
              <a:gd name="connsiteY6" fmla="*/ 0 h 6858000"/>
              <a:gd name="connsiteX7" fmla="*/ 1757693 w 7535917"/>
              <a:gd name="connsiteY7" fmla="*/ 0 h 6858000"/>
              <a:gd name="connsiteX8" fmla="*/ 2253696 w 7535917"/>
              <a:gd name="connsiteY8" fmla="*/ 0 h 6858000"/>
              <a:gd name="connsiteX9" fmla="*/ 851266 w 7535917"/>
              <a:gd name="connsiteY9" fmla="*/ 2669551 h 6858000"/>
              <a:gd name="connsiteX10" fmla="*/ 859136 w 7535917"/>
              <a:gd name="connsiteY10" fmla="*/ 2673350 h 6858000"/>
              <a:gd name="connsiteX11" fmla="*/ 977542 w 7535917"/>
              <a:gd name="connsiteY11" fmla="*/ 2754312 h 6858000"/>
              <a:gd name="connsiteX12" fmla="*/ 7535917 w 7535917"/>
              <a:gd name="connsiteY12" fmla="*/ 6858000 h 6858000"/>
              <a:gd name="connsiteX13" fmla="*/ 5690757 w 7535917"/>
              <a:gd name="connsiteY13" fmla="*/ 6858000 h 6858000"/>
              <a:gd name="connsiteX14" fmla="*/ 5683676 w 7535917"/>
              <a:gd name="connsiteY14" fmla="*/ 6852577 h 6858000"/>
              <a:gd name="connsiteX15" fmla="*/ 5683676 w 7535917"/>
              <a:gd name="connsiteY15" fmla="*/ 6857999 h 6858000"/>
              <a:gd name="connsiteX16" fmla="*/ 1330812 w 7535917"/>
              <a:gd name="connsiteY16" fmla="*/ 6857999 h 6858000"/>
              <a:gd name="connsiteX17" fmla="*/ 1330812 w 7535917"/>
              <a:gd name="connsiteY17" fmla="*/ 6858000 h 6858000"/>
              <a:gd name="connsiteX18" fmla="*/ 696831 w 7535917"/>
              <a:gd name="connsiteY18" fmla="*/ 6858000 h 6858000"/>
              <a:gd name="connsiteX19" fmla="*/ 160379 w 7535917"/>
              <a:gd name="connsiteY19" fmla="*/ 6858000 h 6858000"/>
              <a:gd name="connsiteX20" fmla="*/ 0 w 7535917"/>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535917" h="6858000">
                <a:moveTo>
                  <a:pt x="696831" y="3032931"/>
                </a:moveTo>
                <a:lnTo>
                  <a:pt x="696831" y="3035810"/>
                </a:lnTo>
                <a:lnTo>
                  <a:pt x="700589" y="3035810"/>
                </a:lnTo>
                <a:close/>
                <a:moveTo>
                  <a:pt x="794525" y="1248347"/>
                </a:moveTo>
                <a:lnTo>
                  <a:pt x="794525" y="1273486"/>
                </a:lnTo>
                <a:lnTo>
                  <a:pt x="807682" y="1248347"/>
                </a:lnTo>
                <a:close/>
                <a:moveTo>
                  <a:pt x="0" y="0"/>
                </a:moveTo>
                <a:lnTo>
                  <a:pt x="1757693" y="0"/>
                </a:lnTo>
                <a:lnTo>
                  <a:pt x="2253696" y="0"/>
                </a:lnTo>
                <a:lnTo>
                  <a:pt x="851266" y="2669551"/>
                </a:lnTo>
                <a:lnTo>
                  <a:pt x="859136" y="2673350"/>
                </a:lnTo>
                <a:lnTo>
                  <a:pt x="977542" y="2754312"/>
                </a:lnTo>
                <a:lnTo>
                  <a:pt x="7535917" y="6858000"/>
                </a:lnTo>
                <a:lnTo>
                  <a:pt x="5690757" y="6858000"/>
                </a:lnTo>
                <a:lnTo>
                  <a:pt x="5683676" y="6852577"/>
                </a:lnTo>
                <a:lnTo>
                  <a:pt x="5683676" y="6857999"/>
                </a:lnTo>
                <a:lnTo>
                  <a:pt x="1330812" y="6857999"/>
                </a:lnTo>
                <a:lnTo>
                  <a:pt x="1330812" y="6858000"/>
                </a:lnTo>
                <a:lnTo>
                  <a:pt x="696831" y="6858000"/>
                </a:lnTo>
                <a:lnTo>
                  <a:pt x="160379"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E0DE3C0-C7D7-1194-92CD-4F7F228A7950}"/>
              </a:ext>
            </a:extLst>
          </p:cNvPr>
          <p:cNvSpPr>
            <a:spLocks noGrp="1"/>
          </p:cNvSpPr>
          <p:nvPr>
            <p:ph type="ctrTitle"/>
          </p:nvPr>
        </p:nvSpPr>
        <p:spPr>
          <a:xfrm>
            <a:off x="3444658" y="755904"/>
            <a:ext cx="7711025" cy="3084576"/>
          </a:xfrm>
        </p:spPr>
        <p:txBody>
          <a:bodyPr anchor="ctr">
            <a:normAutofit/>
          </a:bodyPr>
          <a:lstStyle/>
          <a:p>
            <a:pPr algn="l"/>
            <a:r>
              <a:rPr lang="en-CA" dirty="0"/>
              <a:t>Christ: the source of all things precious</a:t>
            </a:r>
            <a:endParaRPr lang="en-CA"/>
          </a:p>
        </p:txBody>
      </p:sp>
      <p:sp>
        <p:nvSpPr>
          <p:cNvPr id="3" name="Subtitle 2">
            <a:extLst>
              <a:ext uri="{FF2B5EF4-FFF2-40B4-BE49-F238E27FC236}">
                <a16:creationId xmlns:a16="http://schemas.microsoft.com/office/drawing/2014/main" id="{BDA87145-65D7-E1D2-D99E-72E9659C9B51}"/>
              </a:ext>
            </a:extLst>
          </p:cNvPr>
          <p:cNvSpPr>
            <a:spLocks noGrp="1"/>
          </p:cNvSpPr>
          <p:nvPr>
            <p:ph type="subTitle" idx="1"/>
          </p:nvPr>
        </p:nvSpPr>
        <p:spPr>
          <a:xfrm>
            <a:off x="6379029" y="3570515"/>
            <a:ext cx="5486400" cy="2253342"/>
          </a:xfrm>
        </p:spPr>
        <p:txBody>
          <a:bodyPr>
            <a:normAutofit/>
          </a:bodyPr>
          <a:lstStyle/>
          <a:p>
            <a:pPr algn="l"/>
            <a:endParaRPr lang="en-US" sz="2400" b="0" i="0" u="none" strike="noStrike" baseline="0" dirty="0">
              <a:latin typeface="Times New Roman" panose="02020603050405020304" pitchFamily="18" charset="0"/>
            </a:endParaRPr>
          </a:p>
          <a:p>
            <a:pPr algn="l"/>
            <a:r>
              <a:rPr lang="en-US" sz="2400" b="0" i="0" u="none" strike="noStrike" baseline="0" dirty="0">
                <a:latin typeface="Times New Roman" panose="02020603050405020304" pitchFamily="18" charset="0"/>
              </a:rPr>
              <a:t>“We proclaim Him, admonishing and teaching everyone with all wisdom, so that we may present everyone perfect in Christ</a:t>
            </a:r>
            <a:r>
              <a:rPr lang="en-US" sz="2400" dirty="0">
                <a:latin typeface="Times New Roman" panose="02020603050405020304" pitchFamily="18" charset="0"/>
              </a:rPr>
              <a:t>”</a:t>
            </a:r>
            <a:endParaRPr lang="en-US" sz="2400" b="0" i="0" u="none" strike="noStrike" baseline="0" dirty="0">
              <a:latin typeface="Times New Roman" panose="02020603050405020304" pitchFamily="18" charset="0"/>
            </a:endParaRPr>
          </a:p>
          <a:p>
            <a:pPr algn="ctr"/>
            <a:r>
              <a:rPr lang="en-CA" dirty="0">
                <a:latin typeface="Times New Roman" panose="02020603050405020304" pitchFamily="18" charset="0"/>
                <a:cs typeface="Times New Roman" panose="02020603050405020304" pitchFamily="18" charset="0"/>
              </a:rPr>
              <a:t>(Col.1:28)</a:t>
            </a:r>
          </a:p>
        </p:txBody>
      </p:sp>
    </p:spTree>
    <p:extLst>
      <p:ext uri="{BB962C8B-B14F-4D97-AF65-F5344CB8AC3E}">
        <p14:creationId xmlns:p14="http://schemas.microsoft.com/office/powerpoint/2010/main" val="355701232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ABBC85DB-DAB0-7B13-284A-C0C5D5BC3FFE}"/>
              </a:ext>
            </a:extLst>
          </p:cNvPr>
          <p:cNvSpPr>
            <a:spLocks noGrp="1"/>
          </p:cNvSpPr>
          <p:nvPr>
            <p:ph type="title"/>
          </p:nvPr>
        </p:nvSpPr>
        <p:spPr>
          <a:xfrm>
            <a:off x="496112" y="685801"/>
            <a:ext cx="2743200" cy="5105400"/>
          </a:xfrm>
        </p:spPr>
        <p:txBody>
          <a:bodyPr>
            <a:normAutofit/>
          </a:bodyPr>
          <a:lstStyle/>
          <a:p>
            <a:pPr algn="l"/>
            <a:r>
              <a:rPr lang="en-CA" dirty="0">
                <a:solidFill>
                  <a:srgbClr val="FFFFFF"/>
                </a:solidFill>
              </a:rPr>
              <a:t>Christ our Model</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CA"/>
            </a:p>
          </p:txBody>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CA"/>
            </a:p>
          </p:txBody>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CA"/>
            </a:p>
          </p:txBody>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CA"/>
            </a:p>
          </p:txBody>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CA"/>
            </a:p>
          </p:txBody>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CA"/>
            </a:p>
          </p:txBody>
        </p:sp>
      </p:grpSp>
      <p:sp>
        <p:nvSpPr>
          <p:cNvPr id="3" name="Content Placeholder 2">
            <a:extLst>
              <a:ext uri="{FF2B5EF4-FFF2-40B4-BE49-F238E27FC236}">
                <a16:creationId xmlns:a16="http://schemas.microsoft.com/office/drawing/2014/main" id="{33D9B064-8000-B50B-0B00-66C058D2177D}"/>
              </a:ext>
            </a:extLst>
          </p:cNvPr>
          <p:cNvSpPr>
            <a:spLocks noGrp="1"/>
          </p:cNvSpPr>
          <p:nvPr>
            <p:ph idx="1"/>
            <p:extLst>
              <p:ext uri="{E7BDC344-281C-4309-B0C6-D0EE65EED2A8}">
                <p202:designPr xmlns:p202="http://schemas.microsoft.com/office/powerpoint/2020/02/main">
                  <p202:designTagLst>
                    <p202:designTag name="ARCH:1:CLS" val="LargePlainText"/>
                  </p202:designTagLst>
                </p202:designPr>
              </p:ext>
            </p:extLst>
          </p:nvPr>
        </p:nvSpPr>
        <p:spPr>
          <a:xfrm>
            <a:off x="5117106" y="119744"/>
            <a:ext cx="6385918" cy="6662056"/>
          </a:xfrm>
        </p:spPr>
        <p:txBody>
          <a:bodyPr>
            <a:normAutofit/>
          </a:bodyPr>
          <a:lstStyle/>
          <a:p>
            <a:pPr algn="l"/>
            <a:r>
              <a:rPr lang="en-US" sz="2000" b="0" i="0" u="none" strike="noStrike" baseline="30000" dirty="0">
                <a:latin typeface="Times New Roman" panose="02020603050405020304" pitchFamily="18" charset="0"/>
              </a:rPr>
              <a:t>NIV </a:t>
            </a:r>
            <a:r>
              <a:rPr lang="en-US" sz="2000" b="1" i="0" u="none" strike="noStrike" baseline="0" dirty="0">
                <a:latin typeface="Times New Roman" panose="02020603050405020304" pitchFamily="18" charset="0"/>
              </a:rPr>
              <a:t>Colossians 3:10</a:t>
            </a:r>
            <a:r>
              <a:rPr lang="en-US" sz="2000" b="0" i="0" u="none" strike="noStrike" baseline="0" dirty="0">
                <a:latin typeface="Times New Roman" panose="02020603050405020304" pitchFamily="18" charset="0"/>
              </a:rPr>
              <a:t> [you] have put on the new self, which is being renewed in knowledge in the image of its Creator. </a:t>
            </a:r>
            <a:r>
              <a:rPr lang="en-US" sz="2000" b="0" i="0" u="none" strike="noStrike" baseline="30000" dirty="0">
                <a:latin typeface="Times New Roman" panose="02020603050405020304" pitchFamily="18" charset="0"/>
              </a:rPr>
              <a:t>11</a:t>
            </a:r>
            <a:r>
              <a:rPr lang="en-US" sz="2000" b="0" i="0" u="none" strike="noStrike" baseline="0" dirty="0">
                <a:latin typeface="Times New Roman" panose="02020603050405020304" pitchFamily="18" charset="0"/>
              </a:rPr>
              <a:t> Here there is no Greek or Jew, circumcised or uncircumcised, barbarian, Scythian, slave or free, but Christ is all, and is in all. </a:t>
            </a:r>
            <a:r>
              <a:rPr lang="en-US" sz="2000" b="0" i="0" u="none" strike="noStrike" baseline="30000" dirty="0">
                <a:latin typeface="Times New Roman" panose="02020603050405020304" pitchFamily="18" charset="0"/>
              </a:rPr>
              <a:t>12</a:t>
            </a:r>
            <a:r>
              <a:rPr lang="en-US" sz="2000" b="0" i="0" u="none" strike="noStrike" baseline="0" dirty="0">
                <a:latin typeface="Times New Roman" panose="02020603050405020304" pitchFamily="18" charset="0"/>
              </a:rPr>
              <a:t> Therefore, as God's chosen people, holy and dearly loved, clothe yourselves with compassion, kindness, humility, gentleness and patience. </a:t>
            </a:r>
            <a:r>
              <a:rPr lang="en-US" sz="2000" b="0" i="0" u="none" strike="noStrike" baseline="30000" dirty="0">
                <a:latin typeface="Times New Roman" panose="02020603050405020304" pitchFamily="18" charset="0"/>
              </a:rPr>
              <a:t>13</a:t>
            </a:r>
            <a:r>
              <a:rPr lang="en-US" sz="2000" b="0" i="0" u="none" strike="noStrike" baseline="0" dirty="0">
                <a:latin typeface="Times New Roman" panose="02020603050405020304" pitchFamily="18" charset="0"/>
              </a:rPr>
              <a:t> Bear with each other and forgive whatever grievances you may have against one another. Forgive as the Lord forgave you. </a:t>
            </a:r>
            <a:r>
              <a:rPr lang="en-US" sz="2000" b="0" i="0" u="none" strike="noStrike" baseline="30000" dirty="0">
                <a:latin typeface="Times New Roman" panose="02020603050405020304" pitchFamily="18" charset="0"/>
              </a:rPr>
              <a:t>14</a:t>
            </a:r>
            <a:r>
              <a:rPr lang="en-US" sz="2000" b="0" i="0" u="none" strike="noStrike" baseline="0" dirty="0">
                <a:latin typeface="Times New Roman" panose="02020603050405020304" pitchFamily="18" charset="0"/>
              </a:rPr>
              <a:t> And over all these virtues put on love, which binds them all together in perfect unity. </a:t>
            </a:r>
            <a:r>
              <a:rPr lang="en-US" sz="2000" b="0" i="0" u="none" strike="noStrike" baseline="30000" dirty="0">
                <a:latin typeface="Times New Roman" panose="02020603050405020304" pitchFamily="18" charset="0"/>
              </a:rPr>
              <a:t>15</a:t>
            </a:r>
            <a:r>
              <a:rPr lang="en-US" sz="2000" b="0" i="0" u="none" strike="noStrike" baseline="0" dirty="0">
                <a:latin typeface="Times New Roman" panose="02020603050405020304" pitchFamily="18" charset="0"/>
              </a:rPr>
              <a:t> Let the peace of Christ rule in your hearts, since as members of one body you were called to peace. And be thankful. </a:t>
            </a:r>
            <a:r>
              <a:rPr lang="en-US" sz="2000" b="0" i="0" u="none" strike="noStrike" baseline="30000" dirty="0">
                <a:latin typeface="Times New Roman" panose="02020603050405020304" pitchFamily="18" charset="0"/>
              </a:rPr>
              <a:t>16</a:t>
            </a:r>
            <a:r>
              <a:rPr lang="en-US" sz="2000" b="0" i="0" u="none" strike="noStrike" baseline="0" dirty="0">
                <a:latin typeface="Times New Roman" panose="02020603050405020304" pitchFamily="18" charset="0"/>
              </a:rPr>
              <a:t> Let the word of Christ dwell in you richly as you teach and admonish one another with all wisdom, and as you sing psalms, hymns and spiritual songs with gratitude in your hearts to God. </a:t>
            </a:r>
            <a:r>
              <a:rPr lang="en-US" sz="2000" b="0" i="0" u="none" strike="noStrike" baseline="30000" dirty="0">
                <a:latin typeface="Times New Roman" panose="02020603050405020304" pitchFamily="18" charset="0"/>
              </a:rPr>
              <a:t>17</a:t>
            </a:r>
            <a:r>
              <a:rPr lang="en-US" sz="2000" b="0" i="0" u="none" strike="noStrike" baseline="0" dirty="0">
                <a:latin typeface="Times New Roman" panose="02020603050405020304" pitchFamily="18" charset="0"/>
              </a:rPr>
              <a:t> And whatever you do, whether in word or deed, do it all in the name of the Lord Jesus, giving thanks to God the Father through him.</a:t>
            </a:r>
          </a:p>
        </p:txBody>
      </p:sp>
    </p:spTree>
    <p:extLst>
      <p:ext uri="{BB962C8B-B14F-4D97-AF65-F5344CB8AC3E}">
        <p14:creationId xmlns:p14="http://schemas.microsoft.com/office/powerpoint/2010/main" val="2838082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8B672B55-244B-B419-CD63-4B2D5DA1F69F}"/>
              </a:ext>
            </a:extLst>
          </p:cNvPr>
          <p:cNvSpPr>
            <a:spLocks noGrp="1"/>
          </p:cNvSpPr>
          <p:nvPr>
            <p:ph type="title"/>
          </p:nvPr>
        </p:nvSpPr>
        <p:spPr>
          <a:xfrm>
            <a:off x="496112" y="685801"/>
            <a:ext cx="2743200" cy="5105400"/>
          </a:xfrm>
        </p:spPr>
        <p:txBody>
          <a:bodyPr>
            <a:normAutofit/>
          </a:bodyPr>
          <a:lstStyle/>
          <a:p>
            <a:pPr algn="l"/>
            <a:r>
              <a:rPr lang="en-CA" dirty="0">
                <a:solidFill>
                  <a:srgbClr val="FFFFFF"/>
                </a:solidFill>
              </a:rPr>
              <a:t>Christ our Master</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CA"/>
            </a:p>
          </p:txBody>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CA"/>
            </a:p>
          </p:txBody>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CA"/>
            </a:p>
          </p:txBody>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CA"/>
            </a:p>
          </p:txBody>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CA"/>
            </a:p>
          </p:txBody>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CA"/>
            </a:p>
          </p:txBody>
        </p:sp>
      </p:grpSp>
      <p:sp>
        <p:nvSpPr>
          <p:cNvPr id="3" name="Content Placeholder 2">
            <a:extLst>
              <a:ext uri="{FF2B5EF4-FFF2-40B4-BE49-F238E27FC236}">
                <a16:creationId xmlns:a16="http://schemas.microsoft.com/office/drawing/2014/main" id="{4D0EB267-B4D0-0E8C-9735-629F8DA85811}"/>
              </a:ext>
            </a:extLst>
          </p:cNvPr>
          <p:cNvSpPr>
            <a:spLocks noGrp="1"/>
          </p:cNvSpPr>
          <p:nvPr>
            <p:ph idx="1"/>
            <p:extLst>
              <p:ext uri="{E7BDC344-281C-4309-B0C6-D0EE65EED2A8}">
                <p202:designPr xmlns:p202="http://schemas.microsoft.com/office/powerpoint/2020/02/main">
                  <p202:designTagLst>
                    <p202:designTag name="ARCH:1:CLS" val="LargePlainText"/>
                  </p202:designTagLst>
                </p202:designPr>
              </p:ext>
            </p:extLst>
          </p:nvPr>
        </p:nvSpPr>
        <p:spPr>
          <a:xfrm>
            <a:off x="5117106" y="685801"/>
            <a:ext cx="6385918" cy="5105400"/>
          </a:xfrm>
        </p:spPr>
        <p:txBody>
          <a:bodyPr>
            <a:normAutofit/>
          </a:bodyPr>
          <a:lstStyle/>
          <a:p>
            <a:pPr algn="l"/>
            <a:r>
              <a:rPr lang="en-US" b="0" i="0" u="none" strike="noStrike" baseline="30000" dirty="0">
                <a:latin typeface="Times New Roman" panose="02020603050405020304" pitchFamily="18" charset="0"/>
              </a:rPr>
              <a:t>NAU </a:t>
            </a:r>
            <a:r>
              <a:rPr lang="en-US" b="1" i="0" u="none" strike="noStrike" baseline="0" dirty="0">
                <a:latin typeface="Times New Roman" panose="02020603050405020304" pitchFamily="18" charset="0"/>
              </a:rPr>
              <a:t>Colossians 3:23</a:t>
            </a:r>
            <a:r>
              <a:rPr lang="en-US" b="0" i="0" u="none" strike="noStrike" baseline="0" dirty="0">
                <a:latin typeface="Times New Roman" panose="02020603050405020304" pitchFamily="18" charset="0"/>
              </a:rPr>
              <a:t> Whatever you do, do your work heartily, as for the Lord rather than for men, </a:t>
            </a:r>
            <a:r>
              <a:rPr lang="en-US" b="0" i="0" u="none" strike="noStrike" baseline="30000" dirty="0">
                <a:latin typeface="Times New Roman" panose="02020603050405020304" pitchFamily="18" charset="0"/>
              </a:rPr>
              <a:t>24</a:t>
            </a:r>
            <a:r>
              <a:rPr lang="en-US" b="0" i="0" u="none" strike="noStrike" baseline="0" dirty="0">
                <a:latin typeface="Times New Roman" panose="02020603050405020304" pitchFamily="18" charset="0"/>
              </a:rPr>
              <a:t> knowing that from the Lord you will receive the reward of the inheritance. It is the Lord Christ whom you serve.</a:t>
            </a:r>
          </a:p>
        </p:txBody>
      </p:sp>
    </p:spTree>
    <p:extLst>
      <p:ext uri="{BB962C8B-B14F-4D97-AF65-F5344CB8AC3E}">
        <p14:creationId xmlns:p14="http://schemas.microsoft.com/office/powerpoint/2010/main" val="3285727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9F2D93F3-60BF-8D3E-A785-0FFE5C17F192}"/>
              </a:ext>
            </a:extLst>
          </p:cNvPr>
          <p:cNvSpPr>
            <a:spLocks noGrp="1"/>
          </p:cNvSpPr>
          <p:nvPr>
            <p:ph type="title"/>
          </p:nvPr>
        </p:nvSpPr>
        <p:spPr>
          <a:xfrm>
            <a:off x="496112" y="685801"/>
            <a:ext cx="2743200" cy="5105400"/>
          </a:xfrm>
        </p:spPr>
        <p:txBody>
          <a:bodyPr>
            <a:normAutofit/>
          </a:bodyPr>
          <a:lstStyle/>
          <a:p>
            <a:pPr algn="l"/>
            <a:r>
              <a:rPr lang="en-CA" dirty="0">
                <a:solidFill>
                  <a:srgbClr val="FFFFFF"/>
                </a:solidFill>
              </a:rPr>
              <a:t>Christ our Hope</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1"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CA"/>
            </a:p>
          </p:txBody>
        </p:sp>
        <p:sp>
          <p:nvSpPr>
            <p:cNvPr id="22"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CA"/>
            </a:p>
          </p:txBody>
        </p:sp>
        <p:sp>
          <p:nvSpPr>
            <p:cNvPr id="23"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CA"/>
            </a:p>
          </p:txBody>
        </p:sp>
        <p:sp>
          <p:nvSpPr>
            <p:cNvPr id="24"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CA"/>
            </a:p>
          </p:txBody>
        </p:sp>
        <p:sp>
          <p:nvSpPr>
            <p:cNvPr id="25"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CA"/>
            </a:p>
          </p:txBody>
        </p:sp>
        <p:sp>
          <p:nvSpPr>
            <p:cNvPr id="26"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CA"/>
            </a:p>
          </p:txBody>
        </p:sp>
      </p:grpSp>
      <p:sp>
        <p:nvSpPr>
          <p:cNvPr id="3" name="Content Placeholder 2">
            <a:extLst>
              <a:ext uri="{FF2B5EF4-FFF2-40B4-BE49-F238E27FC236}">
                <a16:creationId xmlns:a16="http://schemas.microsoft.com/office/drawing/2014/main" id="{F6B915BC-9664-02AC-C226-D3F01954F104}"/>
              </a:ext>
            </a:extLst>
          </p:cNvPr>
          <p:cNvSpPr>
            <a:spLocks noGrp="1"/>
          </p:cNvSpPr>
          <p:nvPr>
            <p:ph idx="1"/>
          </p:nvPr>
        </p:nvSpPr>
        <p:spPr>
          <a:xfrm>
            <a:off x="5117106" y="272144"/>
            <a:ext cx="6385918" cy="6585856"/>
          </a:xfrm>
        </p:spPr>
        <p:txBody>
          <a:bodyPr>
            <a:normAutofit/>
          </a:bodyPr>
          <a:lstStyle/>
          <a:p>
            <a:r>
              <a:rPr lang="en-US" baseline="30000" dirty="0">
                <a:latin typeface="Times New Roman" panose="02020603050405020304" pitchFamily="18" charset="0"/>
              </a:rPr>
              <a:t>“</a:t>
            </a:r>
            <a:r>
              <a:rPr lang="en-US" b="0" i="0" u="none" strike="noStrike" baseline="0" dirty="0">
                <a:latin typeface="Times New Roman" panose="02020603050405020304" pitchFamily="18" charset="0"/>
              </a:rPr>
              <a:t>We give thanks to God, the Father of our Lord Jesus Christ, praying always for you, since we heard of your faith in Christ Jesus and the love which you have for all the saints; </a:t>
            </a:r>
            <a:r>
              <a:rPr lang="en-US" b="0" i="0" u="sng" strike="noStrike" baseline="0" dirty="0">
                <a:latin typeface="Times New Roman" panose="02020603050405020304" pitchFamily="18" charset="0"/>
              </a:rPr>
              <a:t>because of the hope laid up for you in heaven</a:t>
            </a:r>
            <a:r>
              <a:rPr lang="en-US" b="0" i="0" u="none" strike="noStrike" baseline="0" dirty="0">
                <a:latin typeface="Times New Roman" panose="02020603050405020304" pitchFamily="18" charset="0"/>
              </a:rPr>
              <a:t>, of which you previously heard in the word of truth, the gospel” (1:3-5)</a:t>
            </a:r>
          </a:p>
          <a:p>
            <a:r>
              <a:rPr lang="en-US" b="0" i="0" u="none" strike="noStrike" baseline="0" dirty="0">
                <a:latin typeface="Times New Roman" panose="02020603050405020304" pitchFamily="18" charset="0"/>
              </a:rPr>
              <a:t>“… if indeed you continue in the faith firmly established and steadfast, and not moved away </a:t>
            </a:r>
            <a:r>
              <a:rPr lang="en-US" b="0" i="0" u="sng" strike="noStrike" baseline="0" dirty="0">
                <a:latin typeface="Times New Roman" panose="02020603050405020304" pitchFamily="18" charset="0"/>
              </a:rPr>
              <a:t>from the hope of the gospel that you have heard</a:t>
            </a:r>
            <a:r>
              <a:rPr lang="en-US" b="0" i="0" u="none" strike="noStrike" baseline="0" dirty="0">
                <a:latin typeface="Times New Roman" panose="02020603050405020304" pitchFamily="18" charset="0"/>
              </a:rPr>
              <a:t>” (1:23)</a:t>
            </a:r>
          </a:p>
          <a:p>
            <a:r>
              <a:rPr lang="en-US" b="0" i="0" u="none" strike="noStrike" baseline="0" dirty="0">
                <a:latin typeface="Times New Roman" panose="02020603050405020304" pitchFamily="18" charset="0"/>
              </a:rPr>
              <a:t> “to whom God willed to make known what is the riches of the glory of this mystery among the Gentiles, </a:t>
            </a:r>
            <a:r>
              <a:rPr lang="en-US" b="0" i="0" u="sng" strike="noStrike" baseline="0" dirty="0">
                <a:latin typeface="Times New Roman" panose="02020603050405020304" pitchFamily="18" charset="0"/>
              </a:rPr>
              <a:t>which is Christ in you, the hope of glory.</a:t>
            </a:r>
            <a:r>
              <a:rPr lang="en-US" b="0" i="0" u="none" strike="noStrike" baseline="0" dirty="0">
                <a:latin typeface="Times New Roman" panose="02020603050405020304" pitchFamily="18" charset="0"/>
              </a:rPr>
              <a:t>” (1:27)</a:t>
            </a:r>
            <a:endParaRPr lang="en-CA" dirty="0"/>
          </a:p>
        </p:txBody>
      </p:sp>
    </p:spTree>
    <p:extLst>
      <p:ext uri="{BB962C8B-B14F-4D97-AF65-F5344CB8AC3E}">
        <p14:creationId xmlns:p14="http://schemas.microsoft.com/office/powerpoint/2010/main" val="2001648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4E694515-3093-68B2-5339-A76DB5146403}"/>
              </a:ext>
            </a:extLst>
          </p:cNvPr>
          <p:cNvSpPr>
            <a:spLocks noGrp="1"/>
          </p:cNvSpPr>
          <p:nvPr>
            <p:ph type="title"/>
          </p:nvPr>
        </p:nvSpPr>
        <p:spPr>
          <a:xfrm>
            <a:off x="496112" y="685801"/>
            <a:ext cx="2743200" cy="5105400"/>
          </a:xfrm>
        </p:spPr>
        <p:txBody>
          <a:bodyPr>
            <a:normAutofit/>
          </a:bodyPr>
          <a:lstStyle/>
          <a:p>
            <a:pPr algn="l"/>
            <a:r>
              <a:rPr lang="en-CA" dirty="0">
                <a:solidFill>
                  <a:srgbClr val="FFFFFF"/>
                </a:solidFill>
              </a:rPr>
              <a:t>Christ our Salvation</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CA"/>
            </a:p>
          </p:txBody>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CA"/>
            </a:p>
          </p:txBody>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CA"/>
            </a:p>
          </p:txBody>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CA"/>
            </a:p>
          </p:txBody>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CA"/>
            </a:p>
          </p:txBody>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CA"/>
            </a:p>
          </p:txBody>
        </p:sp>
      </p:grpSp>
      <p:sp>
        <p:nvSpPr>
          <p:cNvPr id="3" name="Content Placeholder 2">
            <a:extLst>
              <a:ext uri="{FF2B5EF4-FFF2-40B4-BE49-F238E27FC236}">
                <a16:creationId xmlns:a16="http://schemas.microsoft.com/office/drawing/2014/main" id="{439BAA3C-0371-1E5F-36ED-603149C6765B}"/>
              </a:ext>
            </a:extLst>
          </p:cNvPr>
          <p:cNvSpPr>
            <a:spLocks noGrp="1"/>
          </p:cNvSpPr>
          <p:nvPr>
            <p:ph idx="1"/>
          </p:nvPr>
        </p:nvSpPr>
        <p:spPr>
          <a:xfrm>
            <a:off x="5117106" y="685801"/>
            <a:ext cx="6385918" cy="5105400"/>
          </a:xfrm>
        </p:spPr>
        <p:txBody>
          <a:bodyPr>
            <a:noAutofit/>
          </a:bodyPr>
          <a:lstStyle/>
          <a:p>
            <a:r>
              <a:rPr lang="en-US" b="0" i="0" u="none" strike="noStrike" baseline="0" dirty="0">
                <a:latin typeface="Times New Roman" panose="02020603050405020304" pitchFamily="18" charset="0"/>
              </a:rPr>
              <a:t>“For </a:t>
            </a:r>
            <a:r>
              <a:rPr lang="en-US" b="0" i="0" u="sng" strike="noStrike" baseline="0" dirty="0">
                <a:latin typeface="Times New Roman" panose="02020603050405020304" pitchFamily="18" charset="0"/>
              </a:rPr>
              <a:t>He rescued us </a:t>
            </a:r>
            <a:r>
              <a:rPr lang="en-US" b="0" i="0" u="none" strike="noStrike" baseline="0" dirty="0">
                <a:latin typeface="Times New Roman" panose="02020603050405020304" pitchFamily="18" charset="0"/>
              </a:rPr>
              <a:t>from the domain of darkness, and transferred us to the kingdom of His beloved Son, in whom </a:t>
            </a:r>
            <a:r>
              <a:rPr lang="en-US" b="0" i="0" u="sng" strike="noStrike" baseline="0" dirty="0">
                <a:latin typeface="Times New Roman" panose="02020603050405020304" pitchFamily="18" charset="0"/>
              </a:rPr>
              <a:t>we have redemption</a:t>
            </a:r>
            <a:r>
              <a:rPr lang="en-US" b="0" i="0" u="none" strike="noStrike" baseline="0" dirty="0">
                <a:latin typeface="Times New Roman" panose="02020603050405020304" pitchFamily="18" charset="0"/>
              </a:rPr>
              <a:t>, the forgiveness of sins.” (1:13-14)</a:t>
            </a:r>
          </a:p>
          <a:p>
            <a:r>
              <a:rPr lang="en-US" b="0" i="0" u="none" strike="noStrike" baseline="0" dirty="0">
                <a:latin typeface="Times New Roman" panose="02020603050405020304" pitchFamily="18" charset="0"/>
              </a:rPr>
              <a:t> “and through Him to </a:t>
            </a:r>
            <a:r>
              <a:rPr lang="en-US" b="0" i="0" u="sng" strike="noStrike" baseline="0" dirty="0">
                <a:latin typeface="Times New Roman" panose="02020603050405020304" pitchFamily="18" charset="0"/>
              </a:rPr>
              <a:t>reconcile</a:t>
            </a:r>
            <a:r>
              <a:rPr lang="en-US" b="0" i="0" u="none" strike="noStrike" baseline="0" dirty="0">
                <a:latin typeface="Times New Roman" panose="02020603050405020304" pitchFamily="18" charset="0"/>
              </a:rPr>
              <a:t> all things to Himself, having made </a:t>
            </a:r>
            <a:r>
              <a:rPr lang="en-US" b="0" i="0" u="sng" strike="noStrike" baseline="0" dirty="0">
                <a:latin typeface="Times New Roman" panose="02020603050405020304" pitchFamily="18" charset="0"/>
              </a:rPr>
              <a:t>peace</a:t>
            </a:r>
            <a:r>
              <a:rPr lang="en-US" b="0" i="0" u="none" strike="noStrike" baseline="0" dirty="0">
                <a:latin typeface="Times New Roman" panose="02020603050405020304" pitchFamily="18" charset="0"/>
              </a:rPr>
              <a:t> through the blood of His cross; through Him, </a:t>
            </a:r>
            <a:r>
              <a:rPr lang="en-US" b="0" i="1" u="none" strike="noStrike" baseline="0" dirty="0">
                <a:latin typeface="Times New Roman" panose="02020603050405020304" pitchFamily="18" charset="0"/>
              </a:rPr>
              <a:t>I say</a:t>
            </a:r>
            <a:r>
              <a:rPr lang="en-US" b="0" i="0" u="none" strike="noStrike" baseline="0" dirty="0">
                <a:latin typeface="Times New Roman" panose="02020603050405020304" pitchFamily="18" charset="0"/>
              </a:rPr>
              <a:t>, whether things on earth or things in heaven.  And although you were formerly alienated and hostile in mind, </a:t>
            </a:r>
            <a:r>
              <a:rPr lang="en-US" b="0" i="1" u="none" strike="noStrike" baseline="0" dirty="0">
                <a:latin typeface="Times New Roman" panose="02020603050405020304" pitchFamily="18" charset="0"/>
              </a:rPr>
              <a:t>engaged </a:t>
            </a:r>
            <a:r>
              <a:rPr lang="en-US" b="0" i="0" u="none" strike="noStrike" baseline="0" dirty="0">
                <a:latin typeface="Times New Roman" panose="02020603050405020304" pitchFamily="18" charset="0"/>
              </a:rPr>
              <a:t>in evil deeds,  yet He has now </a:t>
            </a:r>
            <a:r>
              <a:rPr lang="en-US" b="0" i="0" u="sng" strike="noStrike" baseline="0" dirty="0">
                <a:latin typeface="Times New Roman" panose="02020603050405020304" pitchFamily="18" charset="0"/>
              </a:rPr>
              <a:t>reconciled you </a:t>
            </a:r>
            <a:r>
              <a:rPr lang="en-US" b="0" i="0" u="none" strike="noStrike" baseline="0" dirty="0">
                <a:latin typeface="Times New Roman" panose="02020603050405020304" pitchFamily="18" charset="0"/>
              </a:rPr>
              <a:t>in His fleshly body through death, in order to present you before Him </a:t>
            </a:r>
            <a:r>
              <a:rPr lang="en-US" b="0" i="0" u="sng" strike="noStrike" baseline="0" dirty="0">
                <a:latin typeface="Times New Roman" panose="02020603050405020304" pitchFamily="18" charset="0"/>
              </a:rPr>
              <a:t>holy and blameless</a:t>
            </a:r>
            <a:r>
              <a:rPr lang="en-US" b="0" i="0" u="none" strike="noStrike" baseline="0" dirty="0">
                <a:latin typeface="Times New Roman" panose="02020603050405020304" pitchFamily="18" charset="0"/>
              </a:rPr>
              <a:t> and beyond reproach--  if indeed you continue in the faith firmly established and steadfast, and not moved away from the hope of the gospel that” (1:20-22)</a:t>
            </a:r>
            <a:endParaRPr lang="en-CA" dirty="0"/>
          </a:p>
        </p:txBody>
      </p:sp>
    </p:spTree>
    <p:extLst>
      <p:ext uri="{BB962C8B-B14F-4D97-AF65-F5344CB8AC3E}">
        <p14:creationId xmlns:p14="http://schemas.microsoft.com/office/powerpoint/2010/main" val="669492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3E6DE961-9C3B-AF7D-2696-ACED9B83D8E6}"/>
              </a:ext>
            </a:extLst>
          </p:cNvPr>
          <p:cNvSpPr>
            <a:spLocks noGrp="1"/>
          </p:cNvSpPr>
          <p:nvPr>
            <p:ph type="title"/>
          </p:nvPr>
        </p:nvSpPr>
        <p:spPr>
          <a:xfrm>
            <a:off x="496112" y="685801"/>
            <a:ext cx="2743200" cy="5105400"/>
          </a:xfrm>
        </p:spPr>
        <p:txBody>
          <a:bodyPr>
            <a:normAutofit/>
          </a:bodyPr>
          <a:lstStyle/>
          <a:p>
            <a:pPr algn="l"/>
            <a:r>
              <a:rPr lang="en-CA" dirty="0">
                <a:solidFill>
                  <a:srgbClr val="FFFFFF"/>
                </a:solidFill>
              </a:rPr>
              <a:t>Christ our Creator God</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CA"/>
            </a:p>
          </p:txBody>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CA"/>
            </a:p>
          </p:txBody>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CA"/>
            </a:p>
          </p:txBody>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CA"/>
            </a:p>
          </p:txBody>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CA"/>
            </a:p>
          </p:txBody>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CA"/>
            </a:p>
          </p:txBody>
        </p:sp>
      </p:grpSp>
      <p:sp>
        <p:nvSpPr>
          <p:cNvPr id="3" name="Content Placeholder 2">
            <a:extLst>
              <a:ext uri="{FF2B5EF4-FFF2-40B4-BE49-F238E27FC236}">
                <a16:creationId xmlns:a16="http://schemas.microsoft.com/office/drawing/2014/main" id="{48138788-31A7-8DD3-11E4-FE8CF06E8B7F}"/>
              </a:ext>
            </a:extLst>
          </p:cNvPr>
          <p:cNvSpPr>
            <a:spLocks noGrp="1"/>
          </p:cNvSpPr>
          <p:nvPr>
            <p:ph idx="1"/>
          </p:nvPr>
        </p:nvSpPr>
        <p:spPr>
          <a:xfrm>
            <a:off x="5117106" y="685801"/>
            <a:ext cx="6385918" cy="5105400"/>
          </a:xfrm>
        </p:spPr>
        <p:txBody>
          <a:bodyPr>
            <a:normAutofit/>
          </a:bodyPr>
          <a:lstStyle/>
          <a:p>
            <a:r>
              <a:rPr lang="en-US" b="0" i="0" u="none" strike="noStrike" baseline="0" dirty="0">
                <a:latin typeface="Times New Roman" panose="02020603050405020304" pitchFamily="18" charset="0"/>
              </a:rPr>
              <a:t>“He is the </a:t>
            </a:r>
            <a:r>
              <a:rPr lang="en-US" b="0" i="0" u="sng" strike="noStrike" baseline="0" dirty="0">
                <a:latin typeface="Times New Roman" panose="02020603050405020304" pitchFamily="18" charset="0"/>
              </a:rPr>
              <a:t>image </a:t>
            </a:r>
            <a:r>
              <a:rPr lang="en-US" b="0" i="0" u="none" strike="noStrike" baseline="0" dirty="0">
                <a:latin typeface="Times New Roman" panose="02020603050405020304" pitchFamily="18" charset="0"/>
              </a:rPr>
              <a:t>of the invisible God, the </a:t>
            </a:r>
            <a:r>
              <a:rPr lang="en-US" b="0" i="0" u="sng" strike="noStrike" baseline="0" dirty="0">
                <a:latin typeface="Times New Roman" panose="02020603050405020304" pitchFamily="18" charset="0"/>
              </a:rPr>
              <a:t>firstborn</a:t>
            </a:r>
            <a:r>
              <a:rPr lang="en-US" b="0" i="0" u="none" strike="noStrike" baseline="0" dirty="0">
                <a:latin typeface="Times New Roman" panose="02020603050405020304" pitchFamily="18" charset="0"/>
              </a:rPr>
              <a:t> of all creation. For by Him all things were created, </a:t>
            </a:r>
            <a:r>
              <a:rPr lang="en-US" b="0" i="1" u="none" strike="noStrike" baseline="0" dirty="0">
                <a:latin typeface="Times New Roman" panose="02020603050405020304" pitchFamily="18" charset="0"/>
              </a:rPr>
              <a:t>both </a:t>
            </a:r>
            <a:r>
              <a:rPr lang="en-US" b="0" i="0" u="none" strike="noStrike" baseline="0" dirty="0">
                <a:latin typeface="Times New Roman" panose="02020603050405020304" pitchFamily="18" charset="0"/>
              </a:rPr>
              <a:t>in the heavens and on earth, visible and invisible, whether thrones or dominions or rulers or authorities-- all things have been created through Him and for Him.  He is before all things, and in Him all things hold together.” (1:15-17) (Heb. 1:2-3)</a:t>
            </a:r>
          </a:p>
          <a:p>
            <a:r>
              <a:rPr lang="en-US" baseline="30000" dirty="0">
                <a:latin typeface="Times New Roman" panose="02020603050405020304" pitchFamily="18" charset="0"/>
              </a:rPr>
              <a:t>“</a:t>
            </a:r>
            <a:r>
              <a:rPr lang="en-US" b="0" i="0" u="none" strike="noStrike" baseline="0" dirty="0">
                <a:latin typeface="Times New Roman" panose="02020603050405020304" pitchFamily="18" charset="0"/>
              </a:rPr>
              <a:t>For it was the </a:t>
            </a:r>
            <a:r>
              <a:rPr lang="en-US" b="0" i="1" u="none" strike="noStrike" baseline="0" dirty="0">
                <a:latin typeface="Times New Roman" panose="02020603050405020304" pitchFamily="18" charset="0"/>
              </a:rPr>
              <a:t>Father's </a:t>
            </a:r>
            <a:r>
              <a:rPr lang="en-US" b="0" i="0" u="none" strike="noStrike" baseline="0" dirty="0">
                <a:latin typeface="Times New Roman" panose="02020603050405020304" pitchFamily="18" charset="0"/>
              </a:rPr>
              <a:t>good pleasure for all the fullness to dwell in Him” (1:19)</a:t>
            </a:r>
          </a:p>
          <a:p>
            <a:r>
              <a:rPr lang="en-US" b="0" i="0" u="none" strike="noStrike" baseline="0" dirty="0">
                <a:latin typeface="Times New Roman" panose="02020603050405020304" pitchFamily="18" charset="0"/>
              </a:rPr>
              <a:t>“For in Him all the fullness of Deity dwells in bodily form” (2:9) (John 1:14)</a:t>
            </a:r>
            <a:endParaRPr lang="en-CA" sz="2000" dirty="0"/>
          </a:p>
        </p:txBody>
      </p:sp>
    </p:spTree>
    <p:extLst>
      <p:ext uri="{BB962C8B-B14F-4D97-AF65-F5344CB8AC3E}">
        <p14:creationId xmlns:p14="http://schemas.microsoft.com/office/powerpoint/2010/main" val="2565188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C56F2602-3A1D-9C53-FD96-BDAC37C8FA45}"/>
              </a:ext>
            </a:extLst>
          </p:cNvPr>
          <p:cNvSpPr>
            <a:spLocks noGrp="1"/>
          </p:cNvSpPr>
          <p:nvPr>
            <p:ph type="title"/>
          </p:nvPr>
        </p:nvSpPr>
        <p:spPr>
          <a:xfrm>
            <a:off x="496112" y="685801"/>
            <a:ext cx="2743200" cy="5105400"/>
          </a:xfrm>
        </p:spPr>
        <p:txBody>
          <a:bodyPr>
            <a:normAutofit/>
          </a:bodyPr>
          <a:lstStyle/>
          <a:p>
            <a:pPr algn="l"/>
            <a:r>
              <a:rPr lang="en-CA" dirty="0">
                <a:solidFill>
                  <a:srgbClr val="FFFFFF"/>
                </a:solidFill>
              </a:rPr>
              <a:t>Christ our Head and Sufficiency</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CA"/>
            </a:p>
          </p:txBody>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CA"/>
            </a:p>
          </p:txBody>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CA"/>
            </a:p>
          </p:txBody>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CA"/>
            </a:p>
          </p:txBody>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CA"/>
            </a:p>
          </p:txBody>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CA"/>
            </a:p>
          </p:txBody>
        </p:sp>
      </p:grpSp>
      <p:sp>
        <p:nvSpPr>
          <p:cNvPr id="3" name="Content Placeholder 2">
            <a:extLst>
              <a:ext uri="{FF2B5EF4-FFF2-40B4-BE49-F238E27FC236}">
                <a16:creationId xmlns:a16="http://schemas.microsoft.com/office/drawing/2014/main" id="{1057B42A-C453-DE36-F34A-BD5D023DC26F}"/>
              </a:ext>
            </a:extLst>
          </p:cNvPr>
          <p:cNvSpPr>
            <a:spLocks noGrp="1"/>
          </p:cNvSpPr>
          <p:nvPr>
            <p:ph idx="1"/>
          </p:nvPr>
        </p:nvSpPr>
        <p:spPr>
          <a:xfrm>
            <a:off x="5021087" y="947057"/>
            <a:ext cx="6385918" cy="4865915"/>
          </a:xfrm>
        </p:spPr>
        <p:txBody>
          <a:bodyPr>
            <a:normAutofit fontScale="92500" lnSpcReduction="10000"/>
          </a:bodyPr>
          <a:lstStyle/>
          <a:p>
            <a:endParaRPr lang="en-US" baseline="30000" dirty="0">
              <a:latin typeface="Times New Roman" panose="02020603050405020304" pitchFamily="18" charset="0"/>
            </a:endParaRPr>
          </a:p>
          <a:p>
            <a:r>
              <a:rPr lang="en-US" baseline="30000" dirty="0">
                <a:latin typeface="Times New Roman" panose="02020603050405020304" pitchFamily="18" charset="0"/>
              </a:rPr>
              <a:t>“</a:t>
            </a:r>
            <a:r>
              <a:rPr lang="en-US" sz="2600" b="0" i="0" u="none" strike="noStrike" baseline="0" dirty="0">
                <a:latin typeface="Times New Roman" panose="02020603050405020304" pitchFamily="18" charset="0"/>
              </a:rPr>
              <a:t>He is also head of the body, the church; and He is the beginning, the firstborn from the dead, so that He Himself will come to have first place in everything.” (1:18)</a:t>
            </a:r>
          </a:p>
          <a:p>
            <a:r>
              <a:rPr lang="en-US" sz="2600" dirty="0">
                <a:latin typeface="Times New Roman" panose="02020603050405020304" pitchFamily="18" charset="0"/>
              </a:rPr>
              <a:t>But they are not connected to Christ, the head of the body. For we are joined together in His body by His strong sinews, and we grow only as we get our nourishment and strength from God. (2:19 NLT)</a:t>
            </a:r>
          </a:p>
          <a:p>
            <a:r>
              <a:rPr lang="en-US" sz="2600" baseline="30000" dirty="0">
                <a:latin typeface="Times New Roman" panose="02020603050405020304" pitchFamily="18" charset="0"/>
              </a:rPr>
              <a:t>“</a:t>
            </a:r>
            <a:r>
              <a:rPr lang="en-US" sz="2600" b="0" i="0" u="none" strike="noStrike" baseline="0" dirty="0">
                <a:latin typeface="Times New Roman" panose="02020603050405020304" pitchFamily="18" charset="0"/>
              </a:rPr>
              <a:t>and in Him you have been made </a:t>
            </a:r>
            <a:r>
              <a:rPr lang="en-US" sz="2600" b="0" i="0" u="sng" strike="noStrike" baseline="0" dirty="0">
                <a:latin typeface="Times New Roman" panose="02020603050405020304" pitchFamily="18" charset="0"/>
              </a:rPr>
              <a:t>complete</a:t>
            </a:r>
            <a:r>
              <a:rPr lang="en-US" sz="2600" b="0" i="0" u="none" strike="noStrike" baseline="0" dirty="0">
                <a:latin typeface="Times New Roman" panose="02020603050405020304" pitchFamily="18" charset="0"/>
              </a:rPr>
              <a:t>, and He is the head over all rule and authority” (2:10)</a:t>
            </a:r>
            <a:endParaRPr lang="en-CA" dirty="0"/>
          </a:p>
        </p:txBody>
      </p:sp>
    </p:spTree>
    <p:extLst>
      <p:ext uri="{BB962C8B-B14F-4D97-AF65-F5344CB8AC3E}">
        <p14:creationId xmlns:p14="http://schemas.microsoft.com/office/powerpoint/2010/main" val="1250945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31F0C615-B979-53E6-1F93-2FD38008DCFF}"/>
              </a:ext>
            </a:extLst>
          </p:cNvPr>
          <p:cNvSpPr>
            <a:spLocks noGrp="1"/>
          </p:cNvSpPr>
          <p:nvPr>
            <p:ph type="title"/>
          </p:nvPr>
        </p:nvSpPr>
        <p:spPr>
          <a:xfrm>
            <a:off x="496112" y="685801"/>
            <a:ext cx="2743200" cy="5105400"/>
          </a:xfrm>
        </p:spPr>
        <p:txBody>
          <a:bodyPr>
            <a:normAutofit/>
          </a:bodyPr>
          <a:lstStyle/>
          <a:p>
            <a:pPr algn="l"/>
            <a:r>
              <a:rPr lang="en-CA" dirty="0">
                <a:solidFill>
                  <a:srgbClr val="FFFFFF"/>
                </a:solidFill>
              </a:rPr>
              <a:t>Christ our Life</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CA"/>
            </a:p>
          </p:txBody>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CA"/>
            </a:p>
          </p:txBody>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CA"/>
            </a:p>
          </p:txBody>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CA"/>
            </a:p>
          </p:txBody>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CA"/>
            </a:p>
          </p:txBody>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CA"/>
            </a:p>
          </p:txBody>
        </p:sp>
      </p:grpSp>
      <p:sp>
        <p:nvSpPr>
          <p:cNvPr id="3" name="Content Placeholder 2">
            <a:extLst>
              <a:ext uri="{FF2B5EF4-FFF2-40B4-BE49-F238E27FC236}">
                <a16:creationId xmlns:a16="http://schemas.microsoft.com/office/drawing/2014/main" id="{B43E50FA-DB3B-14A3-E016-8164C1FF7C8C}"/>
              </a:ext>
            </a:extLst>
          </p:cNvPr>
          <p:cNvSpPr>
            <a:spLocks noGrp="1"/>
          </p:cNvSpPr>
          <p:nvPr>
            <p:ph idx="1"/>
            <p:extLst>
              <p:ext uri="{E7BDC344-281C-4309-B0C6-D0EE65EED2A8}">
                <p202:designPr xmlns:p202="http://schemas.microsoft.com/office/powerpoint/2020/02/main">
                  <p202:designTagLst>
                    <p202:designTag name="ARCH:1:VSVAR" val="TitledTextBox"/>
                    <p202:designTag name="ARCH:1:CLS" val="InformationBlock"/>
                  </p202:designTagLst>
                </p202:designPr>
              </p:ext>
            </p:extLst>
          </p:nvPr>
        </p:nvSpPr>
        <p:spPr>
          <a:xfrm>
            <a:off x="5050431" y="685801"/>
            <a:ext cx="6645457" cy="5105400"/>
          </a:xfrm>
        </p:spPr>
        <p:txBody>
          <a:bodyPr>
            <a:normAutofit/>
          </a:bodyPr>
          <a:lstStyle/>
          <a:p>
            <a:pPr algn="l"/>
            <a:r>
              <a:rPr lang="en-US" sz="2400" b="0" i="0" u="none" strike="noStrike" baseline="0" dirty="0">
                <a:latin typeface="Times New Roman" panose="02020603050405020304" pitchFamily="18" charset="0"/>
              </a:rPr>
              <a:t> Therefore if you have been raised up with Christ, keep seeking the things above, where Christ is, seated at the right hand of God. </a:t>
            </a:r>
            <a:r>
              <a:rPr lang="en-US" sz="2400" b="0" i="0" u="none" strike="noStrike" baseline="30000" dirty="0">
                <a:latin typeface="Times New Roman" panose="02020603050405020304" pitchFamily="18" charset="0"/>
              </a:rPr>
              <a:t>2</a:t>
            </a:r>
            <a:r>
              <a:rPr lang="en-US" sz="2400" b="0" i="0" u="none" strike="noStrike" baseline="0" dirty="0">
                <a:latin typeface="Times New Roman" panose="02020603050405020304" pitchFamily="18" charset="0"/>
              </a:rPr>
              <a:t> Set your mind on the things above, not on the things that are on earth. </a:t>
            </a:r>
            <a:r>
              <a:rPr lang="en-US" sz="2400" b="0" i="0" u="none" strike="noStrike" baseline="30000" dirty="0">
                <a:latin typeface="Times New Roman" panose="02020603050405020304" pitchFamily="18" charset="0"/>
              </a:rPr>
              <a:t>3</a:t>
            </a:r>
            <a:r>
              <a:rPr lang="en-US" sz="2400" b="0" i="0" u="none" strike="noStrike" baseline="0" dirty="0">
                <a:latin typeface="Times New Roman" panose="02020603050405020304" pitchFamily="18" charset="0"/>
              </a:rPr>
              <a:t> For you have died and your life is hidden with Christ in God. </a:t>
            </a:r>
            <a:r>
              <a:rPr lang="en-US" sz="2400" b="0" i="0" u="none" strike="noStrike" baseline="30000" dirty="0">
                <a:latin typeface="Times New Roman" panose="02020603050405020304" pitchFamily="18" charset="0"/>
              </a:rPr>
              <a:t>4</a:t>
            </a:r>
            <a:r>
              <a:rPr lang="en-US" sz="2400" b="0" i="0" u="none" strike="noStrike" baseline="0" dirty="0">
                <a:latin typeface="Times New Roman" panose="02020603050405020304" pitchFamily="18" charset="0"/>
              </a:rPr>
              <a:t> </a:t>
            </a:r>
            <a:r>
              <a:rPr lang="en-US" sz="2400" b="0" i="0" u="sng" strike="noStrike" baseline="0" dirty="0">
                <a:latin typeface="Times New Roman" panose="02020603050405020304" pitchFamily="18" charset="0"/>
              </a:rPr>
              <a:t>When Christ, who is our life</a:t>
            </a:r>
            <a:r>
              <a:rPr lang="en-US" sz="2400" b="0" i="0" u="none" strike="noStrike" baseline="0" dirty="0">
                <a:latin typeface="Times New Roman" panose="02020603050405020304" pitchFamily="18" charset="0"/>
              </a:rPr>
              <a:t>, is revealed, then you also will be revealed with Him in glory. </a:t>
            </a:r>
            <a:r>
              <a:rPr lang="en-US" b="0" i="0" u="none" strike="noStrike" baseline="0" dirty="0">
                <a:latin typeface="Times New Roman" panose="02020603050405020304" pitchFamily="18" charset="0"/>
              </a:rPr>
              <a:t>(3:1-4)</a:t>
            </a:r>
          </a:p>
        </p:txBody>
      </p:sp>
    </p:spTree>
    <p:extLst>
      <p:ext uri="{BB962C8B-B14F-4D97-AF65-F5344CB8AC3E}">
        <p14:creationId xmlns:p14="http://schemas.microsoft.com/office/powerpoint/2010/main" val="1623609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B2FE257-73A0-0D4D-3853-AB838AD04388}"/>
              </a:ext>
            </a:extLst>
          </p:cNvPr>
          <p:cNvSpPr>
            <a:spLocks noGrp="1"/>
          </p:cNvSpPr>
          <p:nvPr>
            <p:ph type="title"/>
          </p:nvPr>
        </p:nvSpPr>
        <p:spPr>
          <a:xfrm>
            <a:off x="496112" y="685801"/>
            <a:ext cx="2743200" cy="5105400"/>
          </a:xfrm>
        </p:spPr>
        <p:txBody>
          <a:bodyPr>
            <a:normAutofit/>
          </a:bodyPr>
          <a:lstStyle/>
          <a:p>
            <a:pPr algn="l"/>
            <a:r>
              <a:rPr lang="en-CA" dirty="0">
                <a:solidFill>
                  <a:srgbClr val="FFFFFF"/>
                </a:solidFill>
              </a:rPr>
              <a:t>Christ our Wisdom</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CA"/>
            </a:p>
          </p:txBody>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CA"/>
            </a:p>
          </p:txBody>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CA"/>
            </a:p>
          </p:txBody>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CA"/>
            </a:p>
          </p:txBody>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CA"/>
            </a:p>
          </p:txBody>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CA"/>
            </a:p>
          </p:txBody>
        </p:sp>
      </p:grpSp>
      <p:sp>
        <p:nvSpPr>
          <p:cNvPr id="3" name="Content Placeholder 2">
            <a:extLst>
              <a:ext uri="{FF2B5EF4-FFF2-40B4-BE49-F238E27FC236}">
                <a16:creationId xmlns:a16="http://schemas.microsoft.com/office/drawing/2014/main" id="{16CA6E89-3C1B-0085-F78A-CE3ECB884E16}"/>
              </a:ext>
            </a:extLst>
          </p:cNvPr>
          <p:cNvSpPr>
            <a:spLocks noGrp="1"/>
          </p:cNvSpPr>
          <p:nvPr>
            <p:ph idx="1"/>
            <p:extLst>
              <p:ext uri="{E7BDC344-281C-4309-B0C6-D0EE65EED2A8}">
                <p202:designPr xmlns:p202="http://schemas.microsoft.com/office/powerpoint/2020/02/main">
                  <p202:designTagLst>
                    <p202:designTag name="ARCH:1:CLS" val="LargePlainText"/>
                  </p202:designTagLst>
                </p202:designPr>
              </p:ext>
            </p:extLst>
          </p:nvPr>
        </p:nvSpPr>
        <p:spPr>
          <a:xfrm>
            <a:off x="5117106" y="685801"/>
            <a:ext cx="6385918" cy="5105400"/>
          </a:xfrm>
        </p:spPr>
        <p:txBody>
          <a:bodyPr>
            <a:normAutofit/>
          </a:bodyPr>
          <a:lstStyle/>
          <a:p>
            <a:pPr algn="l"/>
            <a:r>
              <a:rPr lang="en-US" sz="2400" b="0" i="0" u="none" strike="noStrike" baseline="30000" dirty="0">
                <a:latin typeface="Times New Roman" panose="02020603050405020304" pitchFamily="18" charset="0"/>
              </a:rPr>
              <a:t>NIV </a:t>
            </a:r>
            <a:r>
              <a:rPr lang="en-US" sz="2400" b="1" i="0" u="none" strike="noStrike" baseline="0" dirty="0">
                <a:latin typeface="Times New Roman" panose="02020603050405020304" pitchFamily="18" charset="0"/>
              </a:rPr>
              <a:t>Colossians 2:2</a:t>
            </a:r>
            <a:r>
              <a:rPr lang="en-US" sz="2400" b="0" i="0" u="none" strike="noStrike" baseline="0" dirty="0">
                <a:latin typeface="Times New Roman" panose="02020603050405020304" pitchFamily="18" charset="0"/>
              </a:rPr>
              <a:t> My purpose is that they may be encouraged in heart and united in love, so that they may have the full riches of complete understanding, in order that they may know the mystery of God, namely, Christ, </a:t>
            </a:r>
            <a:r>
              <a:rPr lang="en-US" sz="2400" b="0" i="0" u="none" strike="noStrike" baseline="30000" dirty="0">
                <a:latin typeface="Times New Roman" panose="02020603050405020304" pitchFamily="18" charset="0"/>
              </a:rPr>
              <a:t>3</a:t>
            </a:r>
            <a:r>
              <a:rPr lang="en-US" sz="2400" b="0" i="0" u="none" strike="noStrike" baseline="0" dirty="0">
                <a:latin typeface="Times New Roman" panose="02020603050405020304" pitchFamily="18" charset="0"/>
              </a:rPr>
              <a:t> in whom are hidden all the treasures of wisdom and knowledge.</a:t>
            </a:r>
            <a:endParaRPr lang="en-US" b="0" i="0" u="none" strike="noStrike" baseline="0" dirty="0">
              <a:latin typeface="Times New Roman" panose="02020603050405020304" pitchFamily="18" charset="0"/>
            </a:endParaRPr>
          </a:p>
        </p:txBody>
      </p:sp>
    </p:spTree>
    <p:extLst>
      <p:ext uri="{BB962C8B-B14F-4D97-AF65-F5344CB8AC3E}">
        <p14:creationId xmlns:p14="http://schemas.microsoft.com/office/powerpoint/2010/main" val="329138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580FE5B-0E87-446E-5D06-4751C9619920}"/>
              </a:ext>
            </a:extLst>
          </p:cNvPr>
          <p:cNvSpPr>
            <a:spLocks noGrp="1"/>
          </p:cNvSpPr>
          <p:nvPr>
            <p:ph type="title"/>
          </p:nvPr>
        </p:nvSpPr>
        <p:spPr>
          <a:xfrm>
            <a:off x="496112" y="685801"/>
            <a:ext cx="2743200" cy="5105400"/>
          </a:xfrm>
        </p:spPr>
        <p:txBody>
          <a:bodyPr>
            <a:normAutofit/>
          </a:bodyPr>
          <a:lstStyle/>
          <a:p>
            <a:pPr algn="l"/>
            <a:r>
              <a:rPr lang="en-CA" dirty="0">
                <a:solidFill>
                  <a:srgbClr val="FFFFFF"/>
                </a:solidFill>
              </a:rPr>
              <a:t>Christ our Foundation</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CA"/>
            </a:p>
          </p:txBody>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CA"/>
            </a:p>
          </p:txBody>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CA"/>
            </a:p>
          </p:txBody>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CA"/>
            </a:p>
          </p:txBody>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CA"/>
            </a:p>
          </p:txBody>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CA"/>
            </a:p>
          </p:txBody>
        </p:sp>
      </p:grpSp>
      <p:sp>
        <p:nvSpPr>
          <p:cNvPr id="3" name="Content Placeholder 2">
            <a:extLst>
              <a:ext uri="{FF2B5EF4-FFF2-40B4-BE49-F238E27FC236}">
                <a16:creationId xmlns:a16="http://schemas.microsoft.com/office/drawing/2014/main" id="{9D1225E6-35CE-C01F-7C6F-3773825E71A3}"/>
              </a:ext>
            </a:extLst>
          </p:cNvPr>
          <p:cNvSpPr>
            <a:spLocks noGrp="1"/>
          </p:cNvSpPr>
          <p:nvPr>
            <p:ph idx="1"/>
            <p:extLst>
              <p:ext uri="{E7BDC344-281C-4309-B0C6-D0EE65EED2A8}">
                <p202:designPr xmlns:p202="http://schemas.microsoft.com/office/powerpoint/2020/02/main">
                  <p202:designTagLst>
                    <p202:designTag name="ARCH:1:CLS" val="LargePlainText"/>
                  </p202:designTagLst>
                </p202:designPr>
              </p:ext>
            </p:extLst>
          </p:nvPr>
        </p:nvSpPr>
        <p:spPr>
          <a:xfrm>
            <a:off x="5117106" y="685801"/>
            <a:ext cx="6385918" cy="5105400"/>
          </a:xfrm>
        </p:spPr>
        <p:txBody>
          <a:bodyPr>
            <a:normAutofit/>
          </a:bodyPr>
          <a:lstStyle/>
          <a:p>
            <a:r>
              <a:rPr lang="en-US" b="0" i="0" u="none" strike="noStrike" baseline="0" dirty="0">
                <a:latin typeface="Times New Roman" panose="02020603050405020304" pitchFamily="18" charset="0"/>
              </a:rPr>
              <a:t>And now, just as you accepted Christ Jesus as your Lord, you must continue to live in obedience to Him.  Let your roots grow down into Him and draw up nourishment from Him, so you will grow in faith, strong and vigorous in the truth you were taught. Let your lives overflow with thanksgiving for all He has done.(Col. 2:6-7)</a:t>
            </a:r>
            <a:r>
              <a:rPr lang="en-US" baseline="30000" dirty="0">
                <a:latin typeface="Times New Roman" panose="02020603050405020304" pitchFamily="18" charset="0"/>
              </a:rPr>
              <a:t> </a:t>
            </a:r>
            <a:endParaRPr lang="en-US" b="0" i="0" u="none" strike="noStrike" baseline="0" dirty="0">
              <a:latin typeface="Times New Roman" panose="02020603050405020304" pitchFamily="18" charset="0"/>
            </a:endParaRPr>
          </a:p>
        </p:txBody>
      </p:sp>
    </p:spTree>
    <p:extLst>
      <p:ext uri="{BB962C8B-B14F-4D97-AF65-F5344CB8AC3E}">
        <p14:creationId xmlns:p14="http://schemas.microsoft.com/office/powerpoint/2010/main" val="3477738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61030616-4E07-1DB3-A367-E56741A3AB30}"/>
              </a:ext>
            </a:extLst>
          </p:cNvPr>
          <p:cNvSpPr>
            <a:spLocks noGrp="1"/>
          </p:cNvSpPr>
          <p:nvPr>
            <p:ph type="title"/>
          </p:nvPr>
        </p:nvSpPr>
        <p:spPr>
          <a:xfrm>
            <a:off x="496112" y="685801"/>
            <a:ext cx="2743200" cy="5105400"/>
          </a:xfrm>
        </p:spPr>
        <p:txBody>
          <a:bodyPr>
            <a:normAutofit/>
          </a:bodyPr>
          <a:lstStyle/>
          <a:p>
            <a:pPr algn="l"/>
            <a:r>
              <a:rPr lang="en-CA" dirty="0">
                <a:solidFill>
                  <a:srgbClr val="FFFFFF"/>
                </a:solidFill>
              </a:rPr>
              <a:t>Christ our Victory</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CA"/>
            </a:p>
          </p:txBody>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CA"/>
            </a:p>
          </p:txBody>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CA"/>
            </a:p>
          </p:txBody>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CA"/>
            </a:p>
          </p:txBody>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CA"/>
            </a:p>
          </p:txBody>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CA"/>
            </a:p>
          </p:txBody>
        </p:sp>
      </p:grpSp>
      <p:sp>
        <p:nvSpPr>
          <p:cNvPr id="3" name="Content Placeholder 2">
            <a:extLst>
              <a:ext uri="{FF2B5EF4-FFF2-40B4-BE49-F238E27FC236}">
                <a16:creationId xmlns:a16="http://schemas.microsoft.com/office/drawing/2014/main" id="{A81CBBAA-7137-B178-CF18-37B6D4B2B71F}"/>
              </a:ext>
            </a:extLst>
          </p:cNvPr>
          <p:cNvSpPr>
            <a:spLocks noGrp="1"/>
          </p:cNvSpPr>
          <p:nvPr>
            <p:ph idx="1"/>
            <p:extLst>
              <p:ext uri="{E7BDC344-281C-4309-B0C6-D0EE65EED2A8}">
                <p202:designPr xmlns:p202="http://schemas.microsoft.com/office/powerpoint/2020/02/main">
                  <p202:designTagLst>
                    <p202:designTag name="ARCH:1:CLS" val="LargePlainText"/>
                  </p202:designTagLst>
                </p202:designPr>
              </p:ext>
            </p:extLst>
          </p:nvPr>
        </p:nvSpPr>
        <p:spPr>
          <a:xfrm>
            <a:off x="5117105" y="322087"/>
            <a:ext cx="6385918" cy="5726288"/>
          </a:xfrm>
        </p:spPr>
        <p:txBody>
          <a:bodyPr>
            <a:noAutofit/>
          </a:bodyPr>
          <a:lstStyle/>
          <a:p>
            <a:pPr algn="l"/>
            <a:endParaRPr lang="en-CA" sz="2400" b="0" i="0" u="none" strike="noStrike" baseline="0" dirty="0">
              <a:latin typeface="Times New Roman" panose="02020603050405020304" pitchFamily="18" charset="0"/>
            </a:endParaRPr>
          </a:p>
          <a:p>
            <a:pPr algn="l"/>
            <a:r>
              <a:rPr lang="en-US" sz="2400" b="0" i="0" u="none" strike="noStrike" baseline="30000" dirty="0">
                <a:latin typeface="Times New Roman" panose="02020603050405020304" pitchFamily="18" charset="0"/>
              </a:rPr>
              <a:t>NLT </a:t>
            </a:r>
            <a:r>
              <a:rPr lang="en-US" sz="2400" b="1" i="0" u="none" strike="noStrike" baseline="0" dirty="0">
                <a:latin typeface="Times New Roman" panose="02020603050405020304" pitchFamily="18" charset="0"/>
              </a:rPr>
              <a:t>Colossians 2:12</a:t>
            </a:r>
            <a:r>
              <a:rPr lang="en-US" sz="2400" b="0" i="0" u="none" strike="noStrike" baseline="0" dirty="0">
                <a:latin typeface="Times New Roman" panose="02020603050405020304" pitchFamily="18" charset="0"/>
              </a:rPr>
              <a:t> For you were buried with Christ when you were baptized. And with him you were raised to a new life because you trusted the mighty power of God, who raised Christ from the dead. </a:t>
            </a:r>
            <a:r>
              <a:rPr lang="en-US" sz="2400" b="0" i="0" u="none" strike="noStrike" baseline="30000" dirty="0">
                <a:latin typeface="Times New Roman" panose="02020603050405020304" pitchFamily="18" charset="0"/>
              </a:rPr>
              <a:t>13</a:t>
            </a:r>
            <a:r>
              <a:rPr lang="en-US" sz="2400" b="0" i="0" u="none" strike="noStrike" baseline="0" dirty="0">
                <a:latin typeface="Times New Roman" panose="02020603050405020304" pitchFamily="18" charset="0"/>
              </a:rPr>
              <a:t> You were dead because of your sins and because your sinful nature was not yet cut away. Then God made you alive with Christ. He forgave all our sins. </a:t>
            </a:r>
            <a:r>
              <a:rPr lang="en-US" sz="2400" b="0" i="0" u="none" strike="noStrike" baseline="30000" dirty="0">
                <a:latin typeface="Times New Roman" panose="02020603050405020304" pitchFamily="18" charset="0"/>
              </a:rPr>
              <a:t>14</a:t>
            </a:r>
            <a:r>
              <a:rPr lang="en-US" sz="2400" b="0" i="0" u="none" strike="noStrike" baseline="0" dirty="0">
                <a:latin typeface="Times New Roman" panose="02020603050405020304" pitchFamily="18" charset="0"/>
              </a:rPr>
              <a:t> He canceled the record that contained the charges against us. He took it and destroyed it by nailing it to Christ's cross. </a:t>
            </a:r>
            <a:r>
              <a:rPr lang="en-US" sz="2400" b="0" i="0" u="none" strike="noStrike" baseline="30000" dirty="0">
                <a:latin typeface="Times New Roman" panose="02020603050405020304" pitchFamily="18" charset="0"/>
              </a:rPr>
              <a:t>15</a:t>
            </a:r>
            <a:r>
              <a:rPr lang="en-US" sz="2400" b="0" i="0" u="none" strike="noStrike" baseline="0" dirty="0">
                <a:latin typeface="Times New Roman" panose="02020603050405020304" pitchFamily="18" charset="0"/>
              </a:rPr>
              <a:t> In this way, God disarmed the evil rulers and authorities. He shamed them publicly by his victory over them on the cross of Christ.</a:t>
            </a:r>
          </a:p>
        </p:txBody>
      </p:sp>
    </p:spTree>
    <p:extLst>
      <p:ext uri="{BB962C8B-B14F-4D97-AF65-F5344CB8AC3E}">
        <p14:creationId xmlns:p14="http://schemas.microsoft.com/office/powerpoint/2010/main" val="30210822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2387</TotalTime>
  <Words>1186</Words>
  <Application>Microsoft Office PowerPoint</Application>
  <PresentationFormat>Widescreen</PresentationFormat>
  <Paragraphs>33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Corbel</vt:lpstr>
      <vt:lpstr>Times New Roman</vt:lpstr>
      <vt:lpstr>Parallax</vt:lpstr>
      <vt:lpstr>Christ: the source of all things precious</vt:lpstr>
      <vt:lpstr>Christ our Hope</vt:lpstr>
      <vt:lpstr>Christ our Salvation</vt:lpstr>
      <vt:lpstr>Christ our Creator God</vt:lpstr>
      <vt:lpstr>Christ our Head and Sufficiency</vt:lpstr>
      <vt:lpstr>Christ our Life</vt:lpstr>
      <vt:lpstr>Christ our Wisdom</vt:lpstr>
      <vt:lpstr>Christ our Foundation</vt:lpstr>
      <vt:lpstr>Christ our Victory</vt:lpstr>
      <vt:lpstr>Christ our Model</vt:lpstr>
      <vt:lpstr>Christ our Master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Stanley</dc:creator>
  <cp:lastModifiedBy>Michael Stanley</cp:lastModifiedBy>
  <cp:revision>8</cp:revision>
  <cp:lastPrinted>2025-07-06T10:16:37Z</cp:lastPrinted>
  <dcterms:created xsi:type="dcterms:W3CDTF">2025-07-04T16:39:16Z</dcterms:created>
  <dcterms:modified xsi:type="dcterms:W3CDTF">2025-07-06T10:17:05Z</dcterms:modified>
</cp:coreProperties>
</file>