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7" r:id="rId4"/>
    <p:sldId id="258" r:id="rId5"/>
    <p:sldId id="259" r:id="rId6"/>
    <p:sldId id="261" r:id="rId7"/>
    <p:sldId id="262" r:id="rId8"/>
    <p:sldId id="263" r:id="rId9"/>
    <p:sldId id="264" r:id="rId10"/>
    <p:sldId id="265" r:id="rId11"/>
    <p:sldId id="266" r:id="rId12"/>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5EF35-A482-E706-0216-0E6D54ECB17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EB225F33-29AF-24C0-BEBD-5247C3B93B1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9EAD86DA-EAA4-DC01-DA4B-1F775E7B540A}"/>
              </a:ext>
            </a:extLst>
          </p:cNvPr>
          <p:cNvSpPr>
            <a:spLocks noGrp="1"/>
          </p:cNvSpPr>
          <p:nvPr>
            <p:ph type="dt" sz="half" idx="10"/>
          </p:nvPr>
        </p:nvSpPr>
        <p:spPr/>
        <p:txBody>
          <a:bodyPr/>
          <a:lstStyle/>
          <a:p>
            <a:fld id="{CB34C51F-1BAA-42B7-9234-3D6FD8EEDEBF}" type="datetimeFigureOut">
              <a:rPr lang="en-CA" smtClean="0"/>
              <a:t>2026-10-24</a:t>
            </a:fld>
            <a:endParaRPr lang="en-CA"/>
          </a:p>
        </p:txBody>
      </p:sp>
      <p:sp>
        <p:nvSpPr>
          <p:cNvPr id="5" name="Footer Placeholder 4">
            <a:extLst>
              <a:ext uri="{FF2B5EF4-FFF2-40B4-BE49-F238E27FC236}">
                <a16:creationId xmlns:a16="http://schemas.microsoft.com/office/drawing/2014/main" id="{90375881-5D48-898F-5F3A-10227A8CDEF0}"/>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2C8C69A-B884-BEA2-DB3B-A38DF895FC01}"/>
              </a:ext>
            </a:extLst>
          </p:cNvPr>
          <p:cNvSpPr>
            <a:spLocks noGrp="1"/>
          </p:cNvSpPr>
          <p:nvPr>
            <p:ph type="sldNum" sz="quarter" idx="12"/>
          </p:nvPr>
        </p:nvSpPr>
        <p:spPr/>
        <p:txBody>
          <a:bodyPr/>
          <a:lstStyle/>
          <a:p>
            <a:fld id="{53714797-4D4E-455A-B9D9-AFAD6266D592}" type="slidenum">
              <a:rPr lang="en-CA" smtClean="0"/>
              <a:t>‹#›</a:t>
            </a:fld>
            <a:endParaRPr lang="en-CA"/>
          </a:p>
        </p:txBody>
      </p:sp>
    </p:spTree>
    <p:extLst>
      <p:ext uri="{BB962C8B-B14F-4D97-AF65-F5344CB8AC3E}">
        <p14:creationId xmlns:p14="http://schemas.microsoft.com/office/powerpoint/2010/main" val="1012791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03DA8-6AA0-DBE5-2243-DE4216D99071}"/>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8960E35B-4716-FABB-EC5A-1652314B6A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56E12FF3-242D-8FB5-0C4E-272F7F23075A}"/>
              </a:ext>
            </a:extLst>
          </p:cNvPr>
          <p:cNvSpPr>
            <a:spLocks noGrp="1"/>
          </p:cNvSpPr>
          <p:nvPr>
            <p:ph type="dt" sz="half" idx="10"/>
          </p:nvPr>
        </p:nvSpPr>
        <p:spPr/>
        <p:txBody>
          <a:bodyPr/>
          <a:lstStyle/>
          <a:p>
            <a:fld id="{CB34C51F-1BAA-42B7-9234-3D6FD8EEDEBF}" type="datetimeFigureOut">
              <a:rPr lang="en-CA" smtClean="0"/>
              <a:t>2026-10-24</a:t>
            </a:fld>
            <a:endParaRPr lang="en-CA"/>
          </a:p>
        </p:txBody>
      </p:sp>
      <p:sp>
        <p:nvSpPr>
          <p:cNvPr id="5" name="Footer Placeholder 4">
            <a:extLst>
              <a:ext uri="{FF2B5EF4-FFF2-40B4-BE49-F238E27FC236}">
                <a16:creationId xmlns:a16="http://schemas.microsoft.com/office/drawing/2014/main" id="{2BBA3718-419C-E331-D97A-9C1C3747D86E}"/>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94F5F327-2FAC-E068-1EC1-F6B7ED73F56D}"/>
              </a:ext>
            </a:extLst>
          </p:cNvPr>
          <p:cNvSpPr>
            <a:spLocks noGrp="1"/>
          </p:cNvSpPr>
          <p:nvPr>
            <p:ph type="sldNum" sz="quarter" idx="12"/>
          </p:nvPr>
        </p:nvSpPr>
        <p:spPr/>
        <p:txBody>
          <a:bodyPr/>
          <a:lstStyle/>
          <a:p>
            <a:fld id="{53714797-4D4E-455A-B9D9-AFAD6266D592}" type="slidenum">
              <a:rPr lang="en-CA" smtClean="0"/>
              <a:t>‹#›</a:t>
            </a:fld>
            <a:endParaRPr lang="en-CA"/>
          </a:p>
        </p:txBody>
      </p:sp>
    </p:spTree>
    <p:extLst>
      <p:ext uri="{BB962C8B-B14F-4D97-AF65-F5344CB8AC3E}">
        <p14:creationId xmlns:p14="http://schemas.microsoft.com/office/powerpoint/2010/main" val="812204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68000-CFFD-90EC-074D-EEFC1B770EB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EA65B534-64FB-2CE9-1C3E-40385DA4BEA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C0E989B-84B3-324B-CF54-17837BD1C14B}"/>
              </a:ext>
            </a:extLst>
          </p:cNvPr>
          <p:cNvSpPr>
            <a:spLocks noGrp="1"/>
          </p:cNvSpPr>
          <p:nvPr>
            <p:ph type="dt" sz="half" idx="10"/>
          </p:nvPr>
        </p:nvSpPr>
        <p:spPr/>
        <p:txBody>
          <a:bodyPr/>
          <a:lstStyle/>
          <a:p>
            <a:fld id="{CB34C51F-1BAA-42B7-9234-3D6FD8EEDEBF}" type="datetimeFigureOut">
              <a:rPr lang="en-CA" smtClean="0"/>
              <a:t>2026-10-24</a:t>
            </a:fld>
            <a:endParaRPr lang="en-CA"/>
          </a:p>
        </p:txBody>
      </p:sp>
      <p:sp>
        <p:nvSpPr>
          <p:cNvPr id="5" name="Footer Placeholder 4">
            <a:extLst>
              <a:ext uri="{FF2B5EF4-FFF2-40B4-BE49-F238E27FC236}">
                <a16:creationId xmlns:a16="http://schemas.microsoft.com/office/drawing/2014/main" id="{3DADABA8-2A72-94AB-1A85-97A25B5F7F0D}"/>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CE449D22-EE2D-3D45-45DC-76096FE5FE3C}"/>
              </a:ext>
            </a:extLst>
          </p:cNvPr>
          <p:cNvSpPr>
            <a:spLocks noGrp="1"/>
          </p:cNvSpPr>
          <p:nvPr>
            <p:ph type="sldNum" sz="quarter" idx="12"/>
          </p:nvPr>
        </p:nvSpPr>
        <p:spPr/>
        <p:txBody>
          <a:bodyPr/>
          <a:lstStyle/>
          <a:p>
            <a:fld id="{53714797-4D4E-455A-B9D9-AFAD6266D592}" type="slidenum">
              <a:rPr lang="en-CA" smtClean="0"/>
              <a:t>‹#›</a:t>
            </a:fld>
            <a:endParaRPr lang="en-CA"/>
          </a:p>
        </p:txBody>
      </p:sp>
    </p:spTree>
    <p:extLst>
      <p:ext uri="{BB962C8B-B14F-4D97-AF65-F5344CB8AC3E}">
        <p14:creationId xmlns:p14="http://schemas.microsoft.com/office/powerpoint/2010/main" val="19930472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71BC2-61A3-6C5A-80A4-4B1A5A73845F}"/>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5473F7ED-7C23-F773-BA04-7047B8808D3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53220E02-B00B-5D43-2503-4DCCF94DA2E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A5C448B6-7496-7F14-855A-971251728A85}"/>
              </a:ext>
            </a:extLst>
          </p:cNvPr>
          <p:cNvSpPr>
            <a:spLocks noGrp="1"/>
          </p:cNvSpPr>
          <p:nvPr>
            <p:ph type="dt" sz="half" idx="10"/>
          </p:nvPr>
        </p:nvSpPr>
        <p:spPr/>
        <p:txBody>
          <a:bodyPr/>
          <a:lstStyle/>
          <a:p>
            <a:fld id="{CB34C51F-1BAA-42B7-9234-3D6FD8EEDEBF}" type="datetimeFigureOut">
              <a:rPr lang="en-CA" smtClean="0"/>
              <a:t>2026-10-24</a:t>
            </a:fld>
            <a:endParaRPr lang="en-CA"/>
          </a:p>
        </p:txBody>
      </p:sp>
      <p:sp>
        <p:nvSpPr>
          <p:cNvPr id="6" name="Footer Placeholder 5">
            <a:extLst>
              <a:ext uri="{FF2B5EF4-FFF2-40B4-BE49-F238E27FC236}">
                <a16:creationId xmlns:a16="http://schemas.microsoft.com/office/drawing/2014/main" id="{4F8EEFAC-0895-B236-0D50-B1E90E0ED69C}"/>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1C2B9B7C-84B6-D08B-DB59-1291B91B5777}"/>
              </a:ext>
            </a:extLst>
          </p:cNvPr>
          <p:cNvSpPr>
            <a:spLocks noGrp="1"/>
          </p:cNvSpPr>
          <p:nvPr>
            <p:ph type="sldNum" sz="quarter" idx="12"/>
          </p:nvPr>
        </p:nvSpPr>
        <p:spPr/>
        <p:txBody>
          <a:bodyPr/>
          <a:lstStyle/>
          <a:p>
            <a:fld id="{53714797-4D4E-455A-B9D9-AFAD6266D592}" type="slidenum">
              <a:rPr lang="en-CA" smtClean="0"/>
              <a:t>‹#›</a:t>
            </a:fld>
            <a:endParaRPr lang="en-CA"/>
          </a:p>
        </p:txBody>
      </p:sp>
    </p:spTree>
    <p:extLst>
      <p:ext uri="{BB962C8B-B14F-4D97-AF65-F5344CB8AC3E}">
        <p14:creationId xmlns:p14="http://schemas.microsoft.com/office/powerpoint/2010/main" val="12868425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F27A0-20E1-EAAF-80C8-53F8C322652D}"/>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F8F7F2CA-3471-0C43-1DA7-6BD31066C3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C38C580-3985-44DD-8A51-EBF273549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D9B49675-F82C-8149-3CE1-D26D4C5FE8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6929C40-8187-BEB4-A694-1701C68552D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CB419CB4-F973-F023-604E-C5B1349295ED}"/>
              </a:ext>
            </a:extLst>
          </p:cNvPr>
          <p:cNvSpPr>
            <a:spLocks noGrp="1"/>
          </p:cNvSpPr>
          <p:nvPr>
            <p:ph type="dt" sz="half" idx="10"/>
          </p:nvPr>
        </p:nvSpPr>
        <p:spPr/>
        <p:txBody>
          <a:bodyPr/>
          <a:lstStyle/>
          <a:p>
            <a:fld id="{CB34C51F-1BAA-42B7-9234-3D6FD8EEDEBF}" type="datetimeFigureOut">
              <a:rPr lang="en-CA" smtClean="0"/>
              <a:t>2026-10-24</a:t>
            </a:fld>
            <a:endParaRPr lang="en-CA"/>
          </a:p>
        </p:txBody>
      </p:sp>
      <p:sp>
        <p:nvSpPr>
          <p:cNvPr id="8" name="Footer Placeholder 7">
            <a:extLst>
              <a:ext uri="{FF2B5EF4-FFF2-40B4-BE49-F238E27FC236}">
                <a16:creationId xmlns:a16="http://schemas.microsoft.com/office/drawing/2014/main" id="{526CD7F2-6D62-FECA-52DA-61DDD526E469}"/>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3EBC9E36-EA9D-DF76-4529-DE7F748A2421}"/>
              </a:ext>
            </a:extLst>
          </p:cNvPr>
          <p:cNvSpPr>
            <a:spLocks noGrp="1"/>
          </p:cNvSpPr>
          <p:nvPr>
            <p:ph type="sldNum" sz="quarter" idx="12"/>
          </p:nvPr>
        </p:nvSpPr>
        <p:spPr/>
        <p:txBody>
          <a:bodyPr/>
          <a:lstStyle/>
          <a:p>
            <a:fld id="{53714797-4D4E-455A-B9D9-AFAD6266D592}" type="slidenum">
              <a:rPr lang="en-CA" smtClean="0"/>
              <a:t>‹#›</a:t>
            </a:fld>
            <a:endParaRPr lang="en-CA"/>
          </a:p>
        </p:txBody>
      </p:sp>
    </p:spTree>
    <p:extLst>
      <p:ext uri="{BB962C8B-B14F-4D97-AF65-F5344CB8AC3E}">
        <p14:creationId xmlns:p14="http://schemas.microsoft.com/office/powerpoint/2010/main" val="3832836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0A6C8-396D-04BF-EB0D-9EBDCD9919A9}"/>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71AD6189-D1BF-C515-108D-EFFF244877FA}"/>
              </a:ext>
            </a:extLst>
          </p:cNvPr>
          <p:cNvSpPr>
            <a:spLocks noGrp="1"/>
          </p:cNvSpPr>
          <p:nvPr>
            <p:ph type="dt" sz="half" idx="10"/>
          </p:nvPr>
        </p:nvSpPr>
        <p:spPr/>
        <p:txBody>
          <a:bodyPr/>
          <a:lstStyle/>
          <a:p>
            <a:fld id="{CB34C51F-1BAA-42B7-9234-3D6FD8EEDEBF}" type="datetimeFigureOut">
              <a:rPr lang="en-CA" smtClean="0"/>
              <a:t>2026-10-24</a:t>
            </a:fld>
            <a:endParaRPr lang="en-CA"/>
          </a:p>
        </p:txBody>
      </p:sp>
      <p:sp>
        <p:nvSpPr>
          <p:cNvPr id="4" name="Footer Placeholder 3">
            <a:extLst>
              <a:ext uri="{FF2B5EF4-FFF2-40B4-BE49-F238E27FC236}">
                <a16:creationId xmlns:a16="http://schemas.microsoft.com/office/drawing/2014/main" id="{402373AC-A24C-06FF-684E-B8261CF05A06}"/>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3C4E4709-45B0-F29E-F67A-1728AE3A3E1A}"/>
              </a:ext>
            </a:extLst>
          </p:cNvPr>
          <p:cNvSpPr>
            <a:spLocks noGrp="1"/>
          </p:cNvSpPr>
          <p:nvPr>
            <p:ph type="sldNum" sz="quarter" idx="12"/>
          </p:nvPr>
        </p:nvSpPr>
        <p:spPr/>
        <p:txBody>
          <a:bodyPr/>
          <a:lstStyle/>
          <a:p>
            <a:fld id="{53714797-4D4E-455A-B9D9-AFAD6266D592}" type="slidenum">
              <a:rPr lang="en-CA" smtClean="0"/>
              <a:t>‹#›</a:t>
            </a:fld>
            <a:endParaRPr lang="en-CA"/>
          </a:p>
        </p:txBody>
      </p:sp>
    </p:spTree>
    <p:extLst>
      <p:ext uri="{BB962C8B-B14F-4D97-AF65-F5344CB8AC3E}">
        <p14:creationId xmlns:p14="http://schemas.microsoft.com/office/powerpoint/2010/main" val="32329750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08571F-D00A-AA79-C34F-780047948EE9}"/>
              </a:ext>
            </a:extLst>
          </p:cNvPr>
          <p:cNvSpPr>
            <a:spLocks noGrp="1"/>
          </p:cNvSpPr>
          <p:nvPr>
            <p:ph type="dt" sz="half" idx="10"/>
          </p:nvPr>
        </p:nvSpPr>
        <p:spPr/>
        <p:txBody>
          <a:bodyPr/>
          <a:lstStyle/>
          <a:p>
            <a:fld id="{CB34C51F-1BAA-42B7-9234-3D6FD8EEDEBF}" type="datetimeFigureOut">
              <a:rPr lang="en-CA" smtClean="0"/>
              <a:t>2026-10-24</a:t>
            </a:fld>
            <a:endParaRPr lang="en-CA"/>
          </a:p>
        </p:txBody>
      </p:sp>
      <p:sp>
        <p:nvSpPr>
          <p:cNvPr id="3" name="Footer Placeholder 2">
            <a:extLst>
              <a:ext uri="{FF2B5EF4-FFF2-40B4-BE49-F238E27FC236}">
                <a16:creationId xmlns:a16="http://schemas.microsoft.com/office/drawing/2014/main" id="{AE409822-B88D-1B15-2681-47C9DF08E7F7}"/>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12ED9450-BA33-258B-D837-F780C8859B87}"/>
              </a:ext>
            </a:extLst>
          </p:cNvPr>
          <p:cNvSpPr>
            <a:spLocks noGrp="1"/>
          </p:cNvSpPr>
          <p:nvPr>
            <p:ph type="sldNum" sz="quarter" idx="12"/>
          </p:nvPr>
        </p:nvSpPr>
        <p:spPr/>
        <p:txBody>
          <a:bodyPr/>
          <a:lstStyle/>
          <a:p>
            <a:fld id="{53714797-4D4E-455A-B9D9-AFAD6266D592}" type="slidenum">
              <a:rPr lang="en-CA" smtClean="0"/>
              <a:t>‹#›</a:t>
            </a:fld>
            <a:endParaRPr lang="en-CA"/>
          </a:p>
        </p:txBody>
      </p:sp>
    </p:spTree>
    <p:extLst>
      <p:ext uri="{BB962C8B-B14F-4D97-AF65-F5344CB8AC3E}">
        <p14:creationId xmlns:p14="http://schemas.microsoft.com/office/powerpoint/2010/main" val="42402632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A1F00-568F-55DC-4C35-A95EED5506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70851EC5-921B-2B55-1A6A-9A82D6105D4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6E8089DA-7524-F172-1AC6-116241F53D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22E15B-B328-CC45-5E2E-4E034AA76B86}"/>
              </a:ext>
            </a:extLst>
          </p:cNvPr>
          <p:cNvSpPr>
            <a:spLocks noGrp="1"/>
          </p:cNvSpPr>
          <p:nvPr>
            <p:ph type="dt" sz="half" idx="10"/>
          </p:nvPr>
        </p:nvSpPr>
        <p:spPr/>
        <p:txBody>
          <a:bodyPr/>
          <a:lstStyle/>
          <a:p>
            <a:fld id="{CB34C51F-1BAA-42B7-9234-3D6FD8EEDEBF}" type="datetimeFigureOut">
              <a:rPr lang="en-CA" smtClean="0"/>
              <a:t>2026-10-24</a:t>
            </a:fld>
            <a:endParaRPr lang="en-CA"/>
          </a:p>
        </p:txBody>
      </p:sp>
      <p:sp>
        <p:nvSpPr>
          <p:cNvPr id="6" name="Footer Placeholder 5">
            <a:extLst>
              <a:ext uri="{FF2B5EF4-FFF2-40B4-BE49-F238E27FC236}">
                <a16:creationId xmlns:a16="http://schemas.microsoft.com/office/drawing/2014/main" id="{1F6C98A5-D1C8-5043-5C24-D36B473224A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3AC4B8A2-CC65-90B2-8691-EBA40E9CB632}"/>
              </a:ext>
            </a:extLst>
          </p:cNvPr>
          <p:cNvSpPr>
            <a:spLocks noGrp="1"/>
          </p:cNvSpPr>
          <p:nvPr>
            <p:ph type="sldNum" sz="quarter" idx="12"/>
          </p:nvPr>
        </p:nvSpPr>
        <p:spPr/>
        <p:txBody>
          <a:bodyPr/>
          <a:lstStyle/>
          <a:p>
            <a:fld id="{53714797-4D4E-455A-B9D9-AFAD6266D592}" type="slidenum">
              <a:rPr lang="en-CA" smtClean="0"/>
              <a:t>‹#›</a:t>
            </a:fld>
            <a:endParaRPr lang="en-CA"/>
          </a:p>
        </p:txBody>
      </p:sp>
    </p:spTree>
    <p:extLst>
      <p:ext uri="{BB962C8B-B14F-4D97-AF65-F5344CB8AC3E}">
        <p14:creationId xmlns:p14="http://schemas.microsoft.com/office/powerpoint/2010/main" val="32704273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92387-6E7D-BD5C-20F3-D4A18E849F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B6BA40C0-F85E-EE1B-5A37-C841DAA26C63}"/>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6346B7EB-8784-2D7C-F40C-56B818D06F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F4EDAD-1CB4-7B44-4CB2-BDDF523E702A}"/>
              </a:ext>
            </a:extLst>
          </p:cNvPr>
          <p:cNvSpPr>
            <a:spLocks noGrp="1"/>
          </p:cNvSpPr>
          <p:nvPr>
            <p:ph type="dt" sz="half" idx="10"/>
          </p:nvPr>
        </p:nvSpPr>
        <p:spPr/>
        <p:txBody>
          <a:bodyPr/>
          <a:lstStyle/>
          <a:p>
            <a:fld id="{CB34C51F-1BAA-42B7-9234-3D6FD8EEDEBF}" type="datetimeFigureOut">
              <a:rPr lang="en-CA" smtClean="0"/>
              <a:t>2026-10-24</a:t>
            </a:fld>
            <a:endParaRPr lang="en-CA"/>
          </a:p>
        </p:txBody>
      </p:sp>
      <p:sp>
        <p:nvSpPr>
          <p:cNvPr id="6" name="Footer Placeholder 5">
            <a:extLst>
              <a:ext uri="{FF2B5EF4-FFF2-40B4-BE49-F238E27FC236}">
                <a16:creationId xmlns:a16="http://schemas.microsoft.com/office/drawing/2014/main" id="{83F036E2-F061-B672-CED5-CD3D9A59CFF7}"/>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C669CE31-562B-0D8C-FD2F-E4E2F137CD28}"/>
              </a:ext>
            </a:extLst>
          </p:cNvPr>
          <p:cNvSpPr>
            <a:spLocks noGrp="1"/>
          </p:cNvSpPr>
          <p:nvPr>
            <p:ph type="sldNum" sz="quarter" idx="12"/>
          </p:nvPr>
        </p:nvSpPr>
        <p:spPr/>
        <p:txBody>
          <a:bodyPr/>
          <a:lstStyle/>
          <a:p>
            <a:fld id="{53714797-4D4E-455A-B9D9-AFAD6266D592}" type="slidenum">
              <a:rPr lang="en-CA" smtClean="0"/>
              <a:t>‹#›</a:t>
            </a:fld>
            <a:endParaRPr lang="en-CA"/>
          </a:p>
        </p:txBody>
      </p:sp>
    </p:spTree>
    <p:extLst>
      <p:ext uri="{BB962C8B-B14F-4D97-AF65-F5344CB8AC3E}">
        <p14:creationId xmlns:p14="http://schemas.microsoft.com/office/powerpoint/2010/main" val="14436266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9F389-F9FE-0502-CB90-C09A530D91A7}"/>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5B73C39B-1202-864C-41FA-EE43500A8A4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7C7D1790-E2B7-9AE0-2646-D61669E7CFFB}"/>
              </a:ext>
            </a:extLst>
          </p:cNvPr>
          <p:cNvSpPr>
            <a:spLocks noGrp="1"/>
          </p:cNvSpPr>
          <p:nvPr>
            <p:ph type="dt" sz="half" idx="10"/>
          </p:nvPr>
        </p:nvSpPr>
        <p:spPr/>
        <p:txBody>
          <a:bodyPr/>
          <a:lstStyle/>
          <a:p>
            <a:fld id="{CB34C51F-1BAA-42B7-9234-3D6FD8EEDEBF}" type="datetimeFigureOut">
              <a:rPr lang="en-CA" smtClean="0"/>
              <a:t>2026-10-24</a:t>
            </a:fld>
            <a:endParaRPr lang="en-CA"/>
          </a:p>
        </p:txBody>
      </p:sp>
      <p:sp>
        <p:nvSpPr>
          <p:cNvPr id="5" name="Footer Placeholder 4">
            <a:extLst>
              <a:ext uri="{FF2B5EF4-FFF2-40B4-BE49-F238E27FC236}">
                <a16:creationId xmlns:a16="http://schemas.microsoft.com/office/drawing/2014/main" id="{B276F374-9DF3-647E-42FC-A482C149FB71}"/>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CB116EB9-235B-C1D8-B2F6-F6D20F786EEB}"/>
              </a:ext>
            </a:extLst>
          </p:cNvPr>
          <p:cNvSpPr>
            <a:spLocks noGrp="1"/>
          </p:cNvSpPr>
          <p:nvPr>
            <p:ph type="sldNum" sz="quarter" idx="12"/>
          </p:nvPr>
        </p:nvSpPr>
        <p:spPr/>
        <p:txBody>
          <a:bodyPr/>
          <a:lstStyle/>
          <a:p>
            <a:fld id="{53714797-4D4E-455A-B9D9-AFAD6266D592}" type="slidenum">
              <a:rPr lang="en-CA" smtClean="0"/>
              <a:t>‹#›</a:t>
            </a:fld>
            <a:endParaRPr lang="en-CA"/>
          </a:p>
        </p:txBody>
      </p:sp>
    </p:spTree>
    <p:extLst>
      <p:ext uri="{BB962C8B-B14F-4D97-AF65-F5344CB8AC3E}">
        <p14:creationId xmlns:p14="http://schemas.microsoft.com/office/powerpoint/2010/main" val="33324410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311F9E4-3EBB-D75F-AB83-B33E1F22D11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6BC195E3-05EA-1A81-F05B-4A069757B8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0B42E0D9-6132-C6DA-2E4F-20E9C6DF6F01}"/>
              </a:ext>
            </a:extLst>
          </p:cNvPr>
          <p:cNvSpPr>
            <a:spLocks noGrp="1"/>
          </p:cNvSpPr>
          <p:nvPr>
            <p:ph type="dt" sz="half" idx="10"/>
          </p:nvPr>
        </p:nvSpPr>
        <p:spPr/>
        <p:txBody>
          <a:bodyPr/>
          <a:lstStyle/>
          <a:p>
            <a:fld id="{CB34C51F-1BAA-42B7-9234-3D6FD8EEDEBF}" type="datetimeFigureOut">
              <a:rPr lang="en-CA" smtClean="0"/>
              <a:t>2026-10-24</a:t>
            </a:fld>
            <a:endParaRPr lang="en-CA"/>
          </a:p>
        </p:txBody>
      </p:sp>
      <p:sp>
        <p:nvSpPr>
          <p:cNvPr id="5" name="Footer Placeholder 4">
            <a:extLst>
              <a:ext uri="{FF2B5EF4-FFF2-40B4-BE49-F238E27FC236}">
                <a16:creationId xmlns:a16="http://schemas.microsoft.com/office/drawing/2014/main" id="{23A947ED-C652-D598-7C2A-CCBB0EDE0E6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B769E676-1532-9C50-F522-1DEEA967485A}"/>
              </a:ext>
            </a:extLst>
          </p:cNvPr>
          <p:cNvSpPr>
            <a:spLocks noGrp="1"/>
          </p:cNvSpPr>
          <p:nvPr>
            <p:ph type="sldNum" sz="quarter" idx="12"/>
          </p:nvPr>
        </p:nvSpPr>
        <p:spPr/>
        <p:txBody>
          <a:bodyPr/>
          <a:lstStyle/>
          <a:p>
            <a:fld id="{53714797-4D4E-455A-B9D9-AFAD6266D592}" type="slidenum">
              <a:rPr lang="en-CA" smtClean="0"/>
              <a:t>‹#›</a:t>
            </a:fld>
            <a:endParaRPr lang="en-CA"/>
          </a:p>
        </p:txBody>
      </p:sp>
    </p:spTree>
    <p:extLst>
      <p:ext uri="{BB962C8B-B14F-4D97-AF65-F5344CB8AC3E}">
        <p14:creationId xmlns:p14="http://schemas.microsoft.com/office/powerpoint/2010/main" val="16725294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18F3CF-19C7-00F3-28E2-0749BA39FD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E72C2F37-6B2E-D63C-9F27-48D9D946631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D3CF67DE-0199-F0FC-CE0A-30A1D002DC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B34C51F-1BAA-42B7-9234-3D6FD8EEDEBF}" type="datetimeFigureOut">
              <a:rPr lang="en-CA" smtClean="0"/>
              <a:t>2026-10-24</a:t>
            </a:fld>
            <a:endParaRPr lang="en-CA"/>
          </a:p>
        </p:txBody>
      </p:sp>
      <p:sp>
        <p:nvSpPr>
          <p:cNvPr id="5" name="Footer Placeholder 4">
            <a:extLst>
              <a:ext uri="{FF2B5EF4-FFF2-40B4-BE49-F238E27FC236}">
                <a16:creationId xmlns:a16="http://schemas.microsoft.com/office/drawing/2014/main" id="{AD12F47D-0354-1544-FC7D-C7DEA09B93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A"/>
          </a:p>
        </p:txBody>
      </p:sp>
      <p:sp>
        <p:nvSpPr>
          <p:cNvPr id="6" name="Slide Number Placeholder 5">
            <a:extLst>
              <a:ext uri="{FF2B5EF4-FFF2-40B4-BE49-F238E27FC236}">
                <a16:creationId xmlns:a16="http://schemas.microsoft.com/office/drawing/2014/main" id="{D8FA9D27-5F45-0815-454F-14BC68BA396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3714797-4D4E-455A-B9D9-AFAD6266D592}" type="slidenum">
              <a:rPr lang="en-CA" smtClean="0"/>
              <a:t>‹#›</a:t>
            </a:fld>
            <a:endParaRPr lang="en-CA"/>
          </a:p>
        </p:txBody>
      </p:sp>
    </p:spTree>
    <p:extLst>
      <p:ext uri="{BB962C8B-B14F-4D97-AF65-F5344CB8AC3E}">
        <p14:creationId xmlns:p14="http://schemas.microsoft.com/office/powerpoint/2010/main" val="22854270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9F390-F3E7-74E9-8C5F-73BC83545431}"/>
              </a:ext>
            </a:extLst>
          </p:cNvPr>
          <p:cNvSpPr>
            <a:spLocks noGrp="1"/>
          </p:cNvSpPr>
          <p:nvPr>
            <p:ph type="ctrTitle"/>
          </p:nvPr>
        </p:nvSpPr>
        <p:spPr/>
        <p:txBody>
          <a:bodyPr/>
          <a:lstStyle/>
          <a:p>
            <a:r>
              <a:rPr lang="en-CA" dirty="0"/>
              <a:t>“Christ, the end of the law”</a:t>
            </a:r>
          </a:p>
        </p:txBody>
      </p:sp>
      <p:sp>
        <p:nvSpPr>
          <p:cNvPr id="3" name="Subtitle 2">
            <a:extLst>
              <a:ext uri="{FF2B5EF4-FFF2-40B4-BE49-F238E27FC236}">
                <a16:creationId xmlns:a16="http://schemas.microsoft.com/office/drawing/2014/main" id="{D46B295A-4ACD-C2B2-ACAC-9C0196E873A3}"/>
              </a:ext>
            </a:extLst>
          </p:cNvPr>
          <p:cNvSpPr>
            <a:spLocks noGrp="1"/>
          </p:cNvSpPr>
          <p:nvPr>
            <p:ph type="subTitle" idx="1"/>
          </p:nvPr>
        </p:nvSpPr>
        <p:spPr/>
        <p:txBody>
          <a:bodyPr/>
          <a:lstStyle/>
          <a:p>
            <a:r>
              <a:rPr lang="en-CA" dirty="0"/>
              <a:t>IT’S A NEW COVENANT OF GRACE, NOT LAW</a:t>
            </a:r>
          </a:p>
          <a:p>
            <a:endParaRPr lang="en-CA" dirty="0"/>
          </a:p>
          <a:p>
            <a:r>
              <a:rPr lang="en-CA" dirty="0"/>
              <a:t>ROMANS 14</a:t>
            </a:r>
          </a:p>
        </p:txBody>
      </p:sp>
    </p:spTree>
    <p:extLst>
      <p:ext uri="{BB962C8B-B14F-4D97-AF65-F5344CB8AC3E}">
        <p14:creationId xmlns:p14="http://schemas.microsoft.com/office/powerpoint/2010/main" val="7593471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7ED0B-3515-CC91-8476-ECA44C555B22}"/>
              </a:ext>
            </a:extLst>
          </p:cNvPr>
          <p:cNvSpPr>
            <a:spLocks noGrp="1"/>
          </p:cNvSpPr>
          <p:nvPr>
            <p:ph type="title"/>
          </p:nvPr>
        </p:nvSpPr>
        <p:spPr/>
        <p:txBody>
          <a:bodyPr/>
          <a:lstStyle/>
          <a:p>
            <a:r>
              <a:rPr lang="en-CA" dirty="0"/>
              <a:t>Last Time: All foods are clean</a:t>
            </a:r>
          </a:p>
        </p:txBody>
      </p:sp>
      <p:sp>
        <p:nvSpPr>
          <p:cNvPr id="3" name="Content Placeholder 2">
            <a:extLst>
              <a:ext uri="{FF2B5EF4-FFF2-40B4-BE49-F238E27FC236}">
                <a16:creationId xmlns:a16="http://schemas.microsoft.com/office/drawing/2014/main" id="{5B5DAF6A-0F4B-1522-A767-4D8459329ED0}"/>
              </a:ext>
            </a:extLst>
          </p:cNvPr>
          <p:cNvSpPr>
            <a:spLocks noGrp="1"/>
          </p:cNvSpPr>
          <p:nvPr>
            <p:ph idx="1"/>
          </p:nvPr>
        </p:nvSpPr>
        <p:spPr/>
        <p:txBody>
          <a:bodyPr/>
          <a:lstStyle/>
          <a:p>
            <a:r>
              <a:rPr lang="en-CA" dirty="0"/>
              <a:t>The weak Christian is still bound by food laws/restrictions</a:t>
            </a:r>
          </a:p>
          <a:p>
            <a:r>
              <a:rPr lang="en-CA" dirty="0"/>
              <a:t>The strong Christian is free to eat anything:</a:t>
            </a:r>
          </a:p>
          <a:p>
            <a:r>
              <a:rPr lang="en-CA" dirty="0"/>
              <a:t>Jesus declared all foods clean (Mark 7:1-19; Matt. 15)</a:t>
            </a:r>
          </a:p>
          <a:p>
            <a:r>
              <a:rPr lang="en-CA" dirty="0"/>
              <a:t>God declared all foods clean to Peter (Acts 10:9-16)</a:t>
            </a:r>
          </a:p>
          <a:p>
            <a:r>
              <a:rPr lang="en-CA" dirty="0"/>
              <a:t>God declared all foods clean to Paul (Rom. 14:14,20; 1Tim. 4:1-5)</a:t>
            </a:r>
          </a:p>
          <a:p>
            <a:r>
              <a:rPr lang="en-CA" dirty="0"/>
              <a:t>We are patient with people till they get the revelation to walk in the freedom that Christ ushered in through His new covenant kingdom</a:t>
            </a:r>
          </a:p>
        </p:txBody>
      </p:sp>
    </p:spTree>
    <p:extLst>
      <p:ext uri="{BB962C8B-B14F-4D97-AF65-F5344CB8AC3E}">
        <p14:creationId xmlns:p14="http://schemas.microsoft.com/office/powerpoint/2010/main" val="27813904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67319-E462-A44A-57D1-E8FE63E6877C}"/>
              </a:ext>
            </a:extLst>
          </p:cNvPr>
          <p:cNvSpPr>
            <a:spLocks noGrp="1"/>
          </p:cNvSpPr>
          <p:nvPr>
            <p:ph type="title"/>
          </p:nvPr>
        </p:nvSpPr>
        <p:spPr/>
        <p:txBody>
          <a:bodyPr/>
          <a:lstStyle/>
          <a:p>
            <a:r>
              <a:rPr lang="en-CA" dirty="0"/>
              <a:t>What does the law mean for the Christian?</a:t>
            </a:r>
          </a:p>
        </p:txBody>
      </p:sp>
      <p:sp>
        <p:nvSpPr>
          <p:cNvPr id="3" name="Content Placeholder 2">
            <a:extLst>
              <a:ext uri="{FF2B5EF4-FFF2-40B4-BE49-F238E27FC236}">
                <a16:creationId xmlns:a16="http://schemas.microsoft.com/office/drawing/2014/main" id="{3589C08C-2DF7-5CB6-7879-2A5CB5A47E39}"/>
              </a:ext>
            </a:extLst>
          </p:cNvPr>
          <p:cNvSpPr>
            <a:spLocks noGrp="1"/>
          </p:cNvSpPr>
          <p:nvPr>
            <p:ph idx="1"/>
          </p:nvPr>
        </p:nvSpPr>
        <p:spPr/>
        <p:txBody>
          <a:bodyPr>
            <a:normAutofit fontScale="92500" lnSpcReduction="10000"/>
          </a:bodyPr>
          <a:lstStyle/>
          <a:p>
            <a:pPr algn="l"/>
            <a:r>
              <a:rPr lang="en-US" sz="2800" b="0" i="0" u="none" strike="noStrike" baseline="0" dirty="0">
                <a:latin typeface="Times New Roman" panose="02020603050405020304" pitchFamily="18" charset="0"/>
              </a:rPr>
              <a:t>For Christ has accomplished the whole purpose of the law. All who believe in him are made right with God. (Rom. 10:4)</a:t>
            </a:r>
          </a:p>
          <a:p>
            <a:r>
              <a:rPr lang="en-US" dirty="0">
                <a:latin typeface="Times New Roman" panose="02020603050405020304" pitchFamily="18" charset="0"/>
              </a:rPr>
              <a:t>Law obedience does not justify a sinner, only faith does – the law was a school master to lead us to Christ (Gal. 3:23-24)</a:t>
            </a:r>
          </a:p>
          <a:p>
            <a:pPr algn="l"/>
            <a:r>
              <a:rPr lang="en-US" sz="2800" b="0" i="0" u="none" strike="noStrike" baseline="0" dirty="0">
                <a:latin typeface="Times New Roman" panose="02020603050405020304" pitchFamily="18" charset="0"/>
              </a:rPr>
              <a:t>Don't misunderstand why I have come. I did not come to abolish the law of Moses or the writings of the prophets. No, I came to fulfill them. (Matt. 5:17)</a:t>
            </a:r>
          </a:p>
          <a:p>
            <a:pPr algn="l"/>
            <a:r>
              <a:rPr lang="en-US" sz="2800" b="0" i="0" u="none" strike="noStrike" baseline="0" dirty="0">
                <a:latin typeface="Times New Roman" panose="02020603050405020304" pitchFamily="18" charset="0"/>
              </a:rPr>
              <a:t>Well then, why was the law given? It was given to show people how guilty they are. But this system of law was to last only until the coming of the child to whom God's promise was made. And there is this further difference. God gave his laws to angels to give to Moses, who was the mediator between God and the people. (Gal. 3:19)</a:t>
            </a:r>
            <a:endParaRPr lang="en-CA" dirty="0"/>
          </a:p>
        </p:txBody>
      </p:sp>
    </p:spTree>
    <p:extLst>
      <p:ext uri="{BB962C8B-B14F-4D97-AF65-F5344CB8AC3E}">
        <p14:creationId xmlns:p14="http://schemas.microsoft.com/office/powerpoint/2010/main" val="3507388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5477B-1CD7-9537-330A-0679BC3DDDBA}"/>
              </a:ext>
            </a:extLst>
          </p:cNvPr>
          <p:cNvSpPr>
            <a:spLocks noGrp="1"/>
          </p:cNvSpPr>
          <p:nvPr>
            <p:ph type="title"/>
          </p:nvPr>
        </p:nvSpPr>
        <p:spPr/>
        <p:txBody>
          <a:bodyPr/>
          <a:lstStyle/>
          <a:p>
            <a:r>
              <a:rPr lang="en-CA" dirty="0"/>
              <a:t>Dead to the law…all of it!</a:t>
            </a:r>
          </a:p>
        </p:txBody>
      </p:sp>
      <p:sp>
        <p:nvSpPr>
          <p:cNvPr id="3" name="Content Placeholder 2">
            <a:extLst>
              <a:ext uri="{FF2B5EF4-FFF2-40B4-BE49-F238E27FC236}">
                <a16:creationId xmlns:a16="http://schemas.microsoft.com/office/drawing/2014/main" id="{2869ADD9-13A7-712B-6C2D-440F84B5E37D}"/>
              </a:ext>
            </a:extLst>
          </p:cNvPr>
          <p:cNvSpPr>
            <a:spLocks noGrp="1"/>
          </p:cNvSpPr>
          <p:nvPr>
            <p:ph idx="1"/>
          </p:nvPr>
        </p:nvSpPr>
        <p:spPr/>
        <p:txBody>
          <a:bodyPr>
            <a:normAutofit lnSpcReduction="10000"/>
          </a:bodyPr>
          <a:lstStyle/>
          <a:p>
            <a:pPr algn="l"/>
            <a:endParaRPr lang="en-CA" sz="2800" b="0" i="0" u="none" strike="noStrike" baseline="0" dirty="0">
              <a:latin typeface="Times New Roman" panose="02020603050405020304" pitchFamily="18" charset="0"/>
            </a:endParaRPr>
          </a:p>
          <a:p>
            <a:pPr algn="l"/>
            <a:r>
              <a:rPr lang="en-US" sz="2800" b="0" i="0" u="none" strike="noStrike" baseline="30000" dirty="0">
                <a:latin typeface="Times New Roman" panose="02020603050405020304" pitchFamily="18" charset="0"/>
              </a:rPr>
              <a:t>NKJ </a:t>
            </a:r>
            <a:r>
              <a:rPr lang="en-US" sz="2800" b="1" i="0" u="none" strike="noStrike" baseline="0" dirty="0">
                <a:latin typeface="Times New Roman" panose="02020603050405020304" pitchFamily="18" charset="0"/>
              </a:rPr>
              <a:t>Romans 7:1 </a:t>
            </a:r>
            <a:r>
              <a:rPr lang="en-US" sz="2800" b="0" i="0" u="none" strike="noStrike" baseline="0" dirty="0">
                <a:latin typeface="Times New Roman" panose="02020603050405020304" pitchFamily="18" charset="0"/>
              </a:rPr>
              <a:t>Or do you not know, brethren (for I speak to those who know the law), that the law has dominion over a man as long as he lives? </a:t>
            </a:r>
            <a:r>
              <a:rPr lang="en-US" sz="2800" b="0" i="0" u="none" strike="noStrike" baseline="30000" dirty="0">
                <a:latin typeface="Times New Roman" panose="02020603050405020304" pitchFamily="18" charset="0"/>
              </a:rPr>
              <a:t>2 </a:t>
            </a:r>
            <a:r>
              <a:rPr lang="en-US" sz="2800" b="0" i="0" u="none" strike="noStrike" baseline="0" dirty="0">
                <a:latin typeface="Times New Roman" panose="02020603050405020304" pitchFamily="18" charset="0"/>
              </a:rPr>
              <a:t>For the woman who has a husband is bound by the law to </a:t>
            </a:r>
            <a:r>
              <a:rPr lang="en-US" sz="2800" b="0" i="1" u="none" strike="noStrike" baseline="0" dirty="0">
                <a:latin typeface="Times New Roman" panose="02020603050405020304" pitchFamily="18" charset="0"/>
              </a:rPr>
              <a:t>her </a:t>
            </a:r>
            <a:r>
              <a:rPr lang="en-US" sz="2800" b="0" i="0" u="none" strike="noStrike" baseline="0" dirty="0">
                <a:latin typeface="Times New Roman" panose="02020603050405020304" pitchFamily="18" charset="0"/>
              </a:rPr>
              <a:t>husband as long as he lives. But if the husband dies, she is released from the law of </a:t>
            </a:r>
            <a:r>
              <a:rPr lang="en-US" sz="2800" b="0" i="1" u="none" strike="noStrike" baseline="0" dirty="0">
                <a:latin typeface="Times New Roman" panose="02020603050405020304" pitchFamily="18" charset="0"/>
              </a:rPr>
              <a:t>her </a:t>
            </a:r>
            <a:r>
              <a:rPr lang="en-US" sz="2800" b="0" i="0" u="none" strike="noStrike" baseline="0" dirty="0">
                <a:latin typeface="Times New Roman" panose="02020603050405020304" pitchFamily="18" charset="0"/>
              </a:rPr>
              <a:t>husband. </a:t>
            </a:r>
            <a:r>
              <a:rPr lang="en-US" sz="2800" b="0" i="0" u="none" strike="noStrike" baseline="30000" dirty="0">
                <a:latin typeface="Times New Roman" panose="02020603050405020304" pitchFamily="18" charset="0"/>
              </a:rPr>
              <a:t>3 </a:t>
            </a:r>
            <a:r>
              <a:rPr lang="en-US" sz="2800" b="0" i="0" u="none" strike="noStrike" baseline="0" dirty="0">
                <a:latin typeface="Times New Roman" panose="02020603050405020304" pitchFamily="18" charset="0"/>
              </a:rPr>
              <a:t>So then if, while </a:t>
            </a:r>
            <a:r>
              <a:rPr lang="en-US" sz="2800" b="0" i="1" u="none" strike="noStrike" baseline="0" dirty="0">
                <a:latin typeface="Times New Roman" panose="02020603050405020304" pitchFamily="18" charset="0"/>
              </a:rPr>
              <a:t>her </a:t>
            </a:r>
            <a:r>
              <a:rPr lang="en-US" sz="2800" b="0" i="0" u="none" strike="noStrike" baseline="0" dirty="0">
                <a:latin typeface="Times New Roman" panose="02020603050405020304" pitchFamily="18" charset="0"/>
              </a:rPr>
              <a:t>husband lives, she marries another man, she will be called an adulteress; but if her husband dies, </a:t>
            </a:r>
            <a:r>
              <a:rPr lang="en-US" sz="2800" b="0" i="0" u="sng" strike="noStrike" baseline="0" dirty="0">
                <a:latin typeface="Times New Roman" panose="02020603050405020304" pitchFamily="18" charset="0"/>
              </a:rPr>
              <a:t>she is free from that law</a:t>
            </a:r>
            <a:r>
              <a:rPr lang="en-US" sz="2800" b="0" i="0" u="none" strike="noStrike" baseline="0" dirty="0">
                <a:latin typeface="Times New Roman" panose="02020603050405020304" pitchFamily="18" charset="0"/>
              </a:rPr>
              <a:t>, so that she is no adulteress, though she has married another man. </a:t>
            </a:r>
            <a:r>
              <a:rPr lang="en-US" sz="2800" b="0" i="0" u="none" strike="noStrike" baseline="30000" dirty="0">
                <a:latin typeface="Times New Roman" panose="02020603050405020304" pitchFamily="18" charset="0"/>
              </a:rPr>
              <a:t>4 </a:t>
            </a:r>
            <a:r>
              <a:rPr lang="en-US" sz="2800" b="0" i="0" u="sng" strike="noStrike" baseline="0" dirty="0">
                <a:latin typeface="Times New Roman" panose="02020603050405020304" pitchFamily="18" charset="0"/>
              </a:rPr>
              <a:t>Therefore, my brethren, you also have become dead to the law</a:t>
            </a:r>
            <a:r>
              <a:rPr lang="en-US" sz="2800" b="0" i="0" u="none" strike="noStrike" baseline="0" dirty="0">
                <a:latin typeface="Times New Roman" panose="02020603050405020304" pitchFamily="18" charset="0"/>
              </a:rPr>
              <a:t> through the body of Christ, that you may be married to another -- to Him who was raised from the dead, that we should bear fruit to God.</a:t>
            </a:r>
            <a:endParaRPr lang="en-CA" dirty="0"/>
          </a:p>
        </p:txBody>
      </p:sp>
    </p:spTree>
    <p:extLst>
      <p:ext uri="{BB962C8B-B14F-4D97-AF65-F5344CB8AC3E}">
        <p14:creationId xmlns:p14="http://schemas.microsoft.com/office/powerpoint/2010/main" val="27927863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B3CD9-DB88-3EFB-1AA6-0961232931F7}"/>
              </a:ext>
            </a:extLst>
          </p:cNvPr>
          <p:cNvSpPr>
            <a:spLocks noGrp="1"/>
          </p:cNvSpPr>
          <p:nvPr>
            <p:ph type="title"/>
          </p:nvPr>
        </p:nvSpPr>
        <p:spPr/>
        <p:txBody>
          <a:bodyPr/>
          <a:lstStyle/>
          <a:p>
            <a:r>
              <a:rPr lang="en-CA" dirty="0"/>
              <a:t>Let’s talk about the Sabbath</a:t>
            </a:r>
          </a:p>
        </p:txBody>
      </p:sp>
      <p:sp>
        <p:nvSpPr>
          <p:cNvPr id="3" name="Content Placeholder 2">
            <a:extLst>
              <a:ext uri="{FF2B5EF4-FFF2-40B4-BE49-F238E27FC236}">
                <a16:creationId xmlns:a16="http://schemas.microsoft.com/office/drawing/2014/main" id="{17835F35-5096-7CC8-74B3-B50BDF6D00B3}"/>
              </a:ext>
            </a:extLst>
          </p:cNvPr>
          <p:cNvSpPr>
            <a:spLocks noGrp="1"/>
          </p:cNvSpPr>
          <p:nvPr>
            <p:ph idx="1"/>
          </p:nvPr>
        </p:nvSpPr>
        <p:spPr>
          <a:xfrm>
            <a:off x="838200" y="1690688"/>
            <a:ext cx="10515600" cy="4486275"/>
          </a:xfrm>
        </p:spPr>
        <p:txBody>
          <a:bodyPr>
            <a:normAutofit lnSpcReduction="10000"/>
          </a:bodyPr>
          <a:lstStyle/>
          <a:p>
            <a:pPr algn="l"/>
            <a:r>
              <a:rPr lang="en-US" sz="2800" b="0" i="0" u="none" strike="noStrike" baseline="0" dirty="0">
                <a:latin typeface="Times New Roman" panose="02020603050405020304" pitchFamily="18" charset="0"/>
              </a:rPr>
              <a:t>In the same way, some think </a:t>
            </a:r>
            <a:r>
              <a:rPr lang="en-US" sz="2800" b="0" i="0" u="sng" strike="noStrike" baseline="0" dirty="0">
                <a:latin typeface="Times New Roman" panose="02020603050405020304" pitchFamily="18" charset="0"/>
              </a:rPr>
              <a:t>one day is more holy than another day</a:t>
            </a:r>
            <a:r>
              <a:rPr lang="en-US" sz="2800" b="0" i="0" u="none" strike="noStrike" baseline="0" dirty="0">
                <a:latin typeface="Times New Roman" panose="02020603050405020304" pitchFamily="18" charset="0"/>
              </a:rPr>
              <a:t>, while others think every day is alike. Each person should have a personal conviction about this matter. </a:t>
            </a:r>
            <a:r>
              <a:rPr lang="en-US" sz="2800" b="0" i="0" u="sng" strike="noStrike" baseline="0" dirty="0">
                <a:latin typeface="Times New Roman" panose="02020603050405020304" pitchFamily="18" charset="0"/>
              </a:rPr>
              <a:t>Those who have a special day for worshiping the Lord </a:t>
            </a:r>
            <a:r>
              <a:rPr lang="en-US" sz="2800" b="0" i="0" u="none" strike="noStrike" baseline="0" dirty="0">
                <a:latin typeface="Times New Roman" panose="02020603050405020304" pitchFamily="18" charset="0"/>
              </a:rPr>
              <a:t>are trying to honor him. Those who eat all kinds of food do so to honor the Lord, since they give thanks to God before eating. And those who won't eat everything also want to please the Lord and give thanks to God. (Rom. 14:5-6)</a:t>
            </a:r>
          </a:p>
          <a:p>
            <a:pPr algn="l"/>
            <a:r>
              <a:rPr lang="en-US" dirty="0">
                <a:latin typeface="Times New Roman" panose="02020603050405020304" pitchFamily="18" charset="0"/>
              </a:rPr>
              <a:t>The religious continually harassed Jesus about ‘breaking’ Sabbath law saying He wasn’t allowed to do certain things on that day, to which He replies: (His mission superseded old covenant law) </a:t>
            </a:r>
          </a:p>
          <a:p>
            <a:pPr marL="0" indent="0" algn="ctr">
              <a:buNone/>
            </a:pPr>
            <a:r>
              <a:rPr lang="en-US" dirty="0">
                <a:latin typeface="Times New Roman" panose="02020603050405020304" pitchFamily="18" charset="0"/>
              </a:rPr>
              <a:t>“</a:t>
            </a:r>
            <a:r>
              <a:rPr lang="en-US" sz="2800" b="0" i="0" u="none" strike="noStrike" baseline="0" dirty="0">
                <a:latin typeface="Times New Roman" panose="02020603050405020304" pitchFamily="18" charset="0"/>
              </a:rPr>
              <a:t>The Sabbath was made for man, and not man for the Sabbath. Therefore the Son of Man is also Lord of the Sabbath.” (Mark 2:27-28)</a:t>
            </a:r>
            <a:endParaRPr lang="en-CA" dirty="0"/>
          </a:p>
        </p:txBody>
      </p:sp>
    </p:spTree>
    <p:extLst>
      <p:ext uri="{BB962C8B-B14F-4D97-AF65-F5344CB8AC3E}">
        <p14:creationId xmlns:p14="http://schemas.microsoft.com/office/powerpoint/2010/main" val="40254929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4ED72-3569-A961-17B8-1D3509BEFCF0}"/>
              </a:ext>
            </a:extLst>
          </p:cNvPr>
          <p:cNvSpPr>
            <a:spLocks noGrp="1"/>
          </p:cNvSpPr>
          <p:nvPr>
            <p:ph type="title"/>
          </p:nvPr>
        </p:nvSpPr>
        <p:spPr/>
        <p:txBody>
          <a:bodyPr/>
          <a:lstStyle/>
          <a:p>
            <a:r>
              <a:rPr lang="en-CA" dirty="0"/>
              <a:t>Do we need to keep the Sabbath?</a:t>
            </a:r>
            <a:br>
              <a:rPr lang="en-CA" dirty="0"/>
            </a:br>
            <a:endParaRPr lang="en-CA" dirty="0"/>
          </a:p>
        </p:txBody>
      </p:sp>
      <p:sp>
        <p:nvSpPr>
          <p:cNvPr id="3" name="Content Placeholder 2">
            <a:extLst>
              <a:ext uri="{FF2B5EF4-FFF2-40B4-BE49-F238E27FC236}">
                <a16:creationId xmlns:a16="http://schemas.microsoft.com/office/drawing/2014/main" id="{6FBF6F47-ED71-2137-EF44-45F5D8CC5E5E}"/>
              </a:ext>
            </a:extLst>
          </p:cNvPr>
          <p:cNvSpPr>
            <a:spLocks noGrp="1"/>
          </p:cNvSpPr>
          <p:nvPr>
            <p:ph idx="1"/>
          </p:nvPr>
        </p:nvSpPr>
        <p:spPr/>
        <p:txBody>
          <a:bodyPr/>
          <a:lstStyle/>
          <a:p>
            <a:pPr algn="l"/>
            <a:r>
              <a:rPr lang="en-US" sz="2800" b="0" i="0" u="none" strike="noStrike" baseline="0" dirty="0">
                <a:latin typeface="Times New Roman" panose="02020603050405020304" pitchFamily="18" charset="0"/>
              </a:rPr>
              <a:t>See to it that no one takes you captive through hollow and deceptive philosophy, which depends on human tradition and the basic principles of this world rather than on Christ. (Col. 2:8)</a:t>
            </a:r>
          </a:p>
          <a:p>
            <a:r>
              <a:rPr lang="en-US" dirty="0">
                <a:latin typeface="Times New Roman" panose="02020603050405020304" pitchFamily="18" charset="0"/>
              </a:rPr>
              <a:t>Sabbath keeping was not deemed a requirement for Gentiles by the Jerusalem council (Acts 15). There were multiple Sabbaths, and all were designed to rest, remember the Creator and worship the Lord</a:t>
            </a:r>
          </a:p>
          <a:p>
            <a:pPr algn="l"/>
            <a:r>
              <a:rPr lang="en-US" sz="2800" b="0" i="0" u="none" strike="noStrike" baseline="0" dirty="0">
                <a:latin typeface="Times New Roman" panose="02020603050405020304" pitchFamily="18" charset="0"/>
              </a:rPr>
              <a:t>So don't let anyone condemn you for what you eat or drink, or for not celebrating certain holy days or new-moon ceremonies or Sabbaths.  </a:t>
            </a:r>
            <a:r>
              <a:rPr lang="en-US" sz="2800" b="0" i="0" u="sng" strike="noStrike" baseline="0" dirty="0">
                <a:latin typeface="Times New Roman" panose="02020603050405020304" pitchFamily="18" charset="0"/>
              </a:rPr>
              <a:t>For these rules were only shadows of the real thing, Christ himself</a:t>
            </a:r>
            <a:r>
              <a:rPr lang="en-US" sz="2800" b="0" i="0" u="none" strike="noStrike" baseline="0" dirty="0">
                <a:latin typeface="Times New Roman" panose="02020603050405020304" pitchFamily="18" charset="0"/>
              </a:rPr>
              <a:t>. (Col. 2:16-17)</a:t>
            </a:r>
          </a:p>
          <a:p>
            <a:endParaRPr lang="en-CA" dirty="0"/>
          </a:p>
        </p:txBody>
      </p:sp>
    </p:spTree>
    <p:extLst>
      <p:ext uri="{BB962C8B-B14F-4D97-AF65-F5344CB8AC3E}">
        <p14:creationId xmlns:p14="http://schemas.microsoft.com/office/powerpoint/2010/main" val="40419643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96F59-B31D-C5CC-6A67-D18D9945DE87}"/>
              </a:ext>
            </a:extLst>
          </p:cNvPr>
          <p:cNvSpPr>
            <a:spLocks noGrp="1"/>
          </p:cNvSpPr>
          <p:nvPr>
            <p:ph type="title"/>
          </p:nvPr>
        </p:nvSpPr>
        <p:spPr/>
        <p:txBody>
          <a:bodyPr/>
          <a:lstStyle/>
          <a:p>
            <a:r>
              <a:rPr kumimoji="0" lang="en-CA" sz="4400" b="0" i="0" u="none" strike="noStrike" kern="1200" cap="none" spc="0" normalizeH="0" baseline="0" noProof="0" dirty="0">
                <a:ln>
                  <a:noFill/>
                </a:ln>
                <a:solidFill>
                  <a:prstClr val="black"/>
                </a:solidFill>
                <a:effectLst/>
                <a:uLnTx/>
                <a:uFillTx/>
                <a:latin typeface="Aptos Display" panose="02110004020202020204"/>
                <a:ea typeface="+mj-ea"/>
                <a:cs typeface="+mj-cs"/>
              </a:rPr>
              <a:t>Has Sunday Replaced the Sabbath?</a:t>
            </a:r>
            <a:endParaRPr lang="en-CA" dirty="0"/>
          </a:p>
        </p:txBody>
      </p:sp>
      <p:sp>
        <p:nvSpPr>
          <p:cNvPr id="3" name="Content Placeholder 2">
            <a:extLst>
              <a:ext uri="{FF2B5EF4-FFF2-40B4-BE49-F238E27FC236}">
                <a16:creationId xmlns:a16="http://schemas.microsoft.com/office/drawing/2014/main" id="{6EB664D4-DDD8-4716-3FB0-77B6E59EAC9B}"/>
              </a:ext>
            </a:extLst>
          </p:cNvPr>
          <p:cNvSpPr>
            <a:spLocks noGrp="1"/>
          </p:cNvSpPr>
          <p:nvPr>
            <p:ph idx="1"/>
          </p:nvPr>
        </p:nvSpPr>
        <p:spPr/>
        <p:txBody>
          <a:bodyPr>
            <a:normAutofit lnSpcReduction="10000"/>
          </a:bodyPr>
          <a:lstStyle/>
          <a:p>
            <a:r>
              <a:rPr lang="en-CA" dirty="0"/>
              <a:t>No! The Sabbath was a day of rest to remember the Lord, but it was only a “shadow’ pointing to the real thing – Jesus (Hebrews 8:5-6; 10:1) we’re under a new covenant (Heb. 9)</a:t>
            </a:r>
          </a:p>
          <a:p>
            <a:pPr algn="l"/>
            <a:r>
              <a:rPr lang="en-US" sz="2800" b="0" i="0" u="none" strike="noStrike" baseline="0" dirty="0">
                <a:latin typeface="Times New Roman" panose="02020603050405020304" pitchFamily="18" charset="0"/>
              </a:rPr>
              <a:t>Then Jesus said, "Come to me, all of you who are weary and carry heavy burdens, and I will give you rest. Take my yoke upon you. Let me teach you, because I am humble and gentle, and you will find rest for your souls.  For my yoke fits perfectly, and the burden I give you is light.“ (Matt. </a:t>
            </a:r>
            <a:r>
              <a:rPr lang="en-US" dirty="0">
                <a:latin typeface="Times New Roman" panose="02020603050405020304" pitchFamily="18" charset="0"/>
              </a:rPr>
              <a:t>11:28-30)</a:t>
            </a:r>
          </a:p>
          <a:p>
            <a:pPr algn="l"/>
            <a:r>
              <a:rPr lang="en-US" sz="2800" b="0" i="0" u="none" strike="noStrike" baseline="0" dirty="0">
                <a:latin typeface="Times New Roman" panose="02020603050405020304" pitchFamily="18" charset="0"/>
              </a:rPr>
              <a:t>Now we who have believed enter that rest (Heb. 4:3); We are exhorted to Enter that rest (Heb. 4:9-11)</a:t>
            </a:r>
          </a:p>
          <a:p>
            <a:pPr algn="l"/>
            <a:r>
              <a:rPr lang="en-US" dirty="0">
                <a:latin typeface="Times New Roman" panose="02020603050405020304" pitchFamily="18" charset="0"/>
              </a:rPr>
              <a:t>Cease striving, stop self-effort; Perfect peace/shalom is found in Christ</a:t>
            </a:r>
            <a:endParaRPr lang="en-CA" dirty="0"/>
          </a:p>
        </p:txBody>
      </p:sp>
    </p:spTree>
    <p:extLst>
      <p:ext uri="{BB962C8B-B14F-4D97-AF65-F5344CB8AC3E}">
        <p14:creationId xmlns:p14="http://schemas.microsoft.com/office/powerpoint/2010/main" val="39947651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D4499-2F6A-CA95-66C4-A422099BC18E}"/>
              </a:ext>
            </a:extLst>
          </p:cNvPr>
          <p:cNvSpPr>
            <a:spLocks noGrp="1"/>
          </p:cNvSpPr>
          <p:nvPr>
            <p:ph type="title"/>
          </p:nvPr>
        </p:nvSpPr>
        <p:spPr/>
        <p:txBody>
          <a:bodyPr/>
          <a:lstStyle/>
          <a:p>
            <a:r>
              <a:rPr lang="en-CA" dirty="0"/>
              <a:t>Sunday did not replace the Sabbath! </a:t>
            </a:r>
            <a:br>
              <a:rPr lang="en-CA" dirty="0"/>
            </a:br>
            <a:r>
              <a:rPr lang="en-CA" sz="3200" dirty="0"/>
              <a:t>(Think about…It was a workday)</a:t>
            </a:r>
          </a:p>
        </p:txBody>
      </p:sp>
      <p:sp>
        <p:nvSpPr>
          <p:cNvPr id="3" name="Content Placeholder 2">
            <a:extLst>
              <a:ext uri="{FF2B5EF4-FFF2-40B4-BE49-F238E27FC236}">
                <a16:creationId xmlns:a16="http://schemas.microsoft.com/office/drawing/2014/main" id="{F5098C8D-A82A-9B16-8F6C-2B6EBB96AB82}"/>
              </a:ext>
            </a:extLst>
          </p:cNvPr>
          <p:cNvSpPr>
            <a:spLocks noGrp="1"/>
          </p:cNvSpPr>
          <p:nvPr>
            <p:ph idx="1"/>
          </p:nvPr>
        </p:nvSpPr>
        <p:spPr>
          <a:xfrm>
            <a:off x="838200" y="1690688"/>
            <a:ext cx="10515600" cy="4906757"/>
          </a:xfrm>
        </p:spPr>
        <p:txBody>
          <a:bodyPr>
            <a:normAutofit fontScale="92500"/>
          </a:bodyPr>
          <a:lstStyle/>
          <a:p>
            <a:r>
              <a:rPr lang="en-CA" dirty="0"/>
              <a:t>Sunday, “the Lord’s day”, the “first day of the week” inaugurated a whole new reality/beginning; a new covenant. Faith in Christ and cleansing by His shed blood ushers us into the throne room where “It is finished”, working to please God under an old obsolete system is over.  Jesus did it, sat down and we by faith are in Him (Eph. 2:6; Hebrews 10). </a:t>
            </a:r>
          </a:p>
          <a:p>
            <a:r>
              <a:rPr lang="en-CA" dirty="0"/>
              <a:t>When did Christians meet – there are no “days of Obligation”. </a:t>
            </a:r>
          </a:p>
          <a:p>
            <a:pPr lvl="1"/>
            <a:r>
              <a:rPr lang="en-CA" dirty="0"/>
              <a:t>They met daily (Acts 2:46).  </a:t>
            </a:r>
          </a:p>
          <a:p>
            <a:pPr lvl="1"/>
            <a:r>
              <a:rPr lang="en-CA" dirty="0"/>
              <a:t>They met on Sunday night (Acts 20:7) or 1</a:t>
            </a:r>
            <a:r>
              <a:rPr lang="en-CA" baseline="30000" dirty="0"/>
              <a:t>st</a:t>
            </a:r>
            <a:r>
              <a:rPr lang="en-CA" dirty="0"/>
              <a:t> day of the week (Acts 16:2…maybe) either early morning or later in the evening on Sunday (before or after work)</a:t>
            </a:r>
          </a:p>
          <a:p>
            <a:pPr lvl="1"/>
            <a:r>
              <a:rPr lang="en-CA" dirty="0"/>
              <a:t>Jewish believers continued to go to synagogue, as did Jesus, but they were free and encouraged to be free (Gal. 4:9-11) – it phased out as time went on</a:t>
            </a:r>
          </a:p>
          <a:p>
            <a:pPr lvl="1"/>
            <a:r>
              <a:rPr lang="en-CA" dirty="0"/>
              <a:t>Only command is to ‘gather’ (Heb. 10:25) no day given</a:t>
            </a:r>
          </a:p>
        </p:txBody>
      </p:sp>
    </p:spTree>
    <p:extLst>
      <p:ext uri="{BB962C8B-B14F-4D97-AF65-F5344CB8AC3E}">
        <p14:creationId xmlns:p14="http://schemas.microsoft.com/office/powerpoint/2010/main" val="12339519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9367B-93D3-F254-BE6F-6B687CC569CD}"/>
              </a:ext>
            </a:extLst>
          </p:cNvPr>
          <p:cNvSpPr>
            <a:spLocks noGrp="1"/>
          </p:cNvSpPr>
          <p:nvPr>
            <p:ph type="title"/>
          </p:nvPr>
        </p:nvSpPr>
        <p:spPr/>
        <p:txBody>
          <a:bodyPr/>
          <a:lstStyle/>
          <a:p>
            <a:r>
              <a:rPr lang="en-CA" dirty="0"/>
              <a:t>When did the church meet?</a:t>
            </a:r>
          </a:p>
        </p:txBody>
      </p:sp>
      <p:sp>
        <p:nvSpPr>
          <p:cNvPr id="3" name="Content Placeholder 2">
            <a:extLst>
              <a:ext uri="{FF2B5EF4-FFF2-40B4-BE49-F238E27FC236}">
                <a16:creationId xmlns:a16="http://schemas.microsoft.com/office/drawing/2014/main" id="{73915407-2843-5E7D-B8EB-20466CC01B10}"/>
              </a:ext>
            </a:extLst>
          </p:cNvPr>
          <p:cNvSpPr>
            <a:spLocks noGrp="1"/>
          </p:cNvSpPr>
          <p:nvPr>
            <p:ph idx="1"/>
          </p:nvPr>
        </p:nvSpPr>
        <p:spPr/>
        <p:txBody>
          <a:bodyPr>
            <a:normAutofit lnSpcReduction="10000"/>
          </a:bodyPr>
          <a:lstStyle/>
          <a:p>
            <a:r>
              <a:rPr lang="en-CA" dirty="0"/>
              <a:t>They were free to meet whenever and wherever.</a:t>
            </a:r>
          </a:p>
          <a:p>
            <a:r>
              <a:rPr lang="en-CA" dirty="0"/>
              <a:t>There is evidence in the writings of the Apostolic Fathers of the early second century that the church met on Sundays.</a:t>
            </a:r>
          </a:p>
          <a:p>
            <a:r>
              <a:rPr lang="en-CA" dirty="0"/>
              <a:t>It was not till Emperor Constantine’s Sunday Edict of 321AD that legislation was passed to declare Sunday a day of rest (the venerable day of the Sun) for the Roman Empire.</a:t>
            </a:r>
          </a:p>
          <a:p>
            <a:r>
              <a:rPr lang="en-CA" dirty="0"/>
              <a:t>In 380AD, </a:t>
            </a:r>
            <a:r>
              <a:rPr lang="en-CA" sz="2800" b="0" u="none" strike="noStrike" dirty="0">
                <a:effectLst/>
                <a:latin typeface="Google Sans"/>
              </a:rPr>
              <a:t>Emperor </a:t>
            </a:r>
            <a:r>
              <a:rPr lang="en-CA" sz="2800" u="none" strike="noStrike" dirty="0">
                <a:effectLst/>
                <a:latin typeface="Google Sans"/>
              </a:rPr>
              <a:t>Theodosius I </a:t>
            </a:r>
            <a:r>
              <a:rPr lang="en-CA" sz="2800" b="0" u="none" strike="noStrike" dirty="0">
                <a:effectLst/>
                <a:latin typeface="Google Sans"/>
              </a:rPr>
              <a:t>issued the Edict of Thessalonica and made Sunday church attendance mandatory</a:t>
            </a:r>
          </a:p>
          <a:p>
            <a:r>
              <a:rPr lang="en-CA" dirty="0">
                <a:latin typeface="Google Sans"/>
              </a:rPr>
              <a:t>The church became powerful and punished people who did not attend with excommunication</a:t>
            </a:r>
            <a:endParaRPr lang="en-CA" dirty="0"/>
          </a:p>
        </p:txBody>
      </p:sp>
    </p:spTree>
    <p:extLst>
      <p:ext uri="{BB962C8B-B14F-4D97-AF65-F5344CB8AC3E}">
        <p14:creationId xmlns:p14="http://schemas.microsoft.com/office/powerpoint/2010/main" val="36340184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D0F61-A468-7393-F63D-41B0D6D96999}"/>
              </a:ext>
            </a:extLst>
          </p:cNvPr>
          <p:cNvSpPr>
            <a:spLocks noGrp="1"/>
          </p:cNvSpPr>
          <p:nvPr>
            <p:ph type="title"/>
          </p:nvPr>
        </p:nvSpPr>
        <p:spPr/>
        <p:txBody>
          <a:bodyPr/>
          <a:lstStyle/>
          <a:p>
            <a:r>
              <a:rPr lang="en-CA" dirty="0"/>
              <a:t>Conclusion</a:t>
            </a:r>
          </a:p>
        </p:txBody>
      </p:sp>
      <p:sp>
        <p:nvSpPr>
          <p:cNvPr id="3" name="Content Placeholder 2">
            <a:extLst>
              <a:ext uri="{FF2B5EF4-FFF2-40B4-BE49-F238E27FC236}">
                <a16:creationId xmlns:a16="http://schemas.microsoft.com/office/drawing/2014/main" id="{C0FE91CA-E9E3-FBD4-CF3A-48416C000557}"/>
              </a:ext>
            </a:extLst>
          </p:cNvPr>
          <p:cNvSpPr>
            <a:spLocks noGrp="1"/>
          </p:cNvSpPr>
          <p:nvPr>
            <p:ph idx="1"/>
          </p:nvPr>
        </p:nvSpPr>
        <p:spPr>
          <a:xfrm>
            <a:off x="838200" y="1484671"/>
            <a:ext cx="10515600" cy="4692292"/>
          </a:xfrm>
        </p:spPr>
        <p:txBody>
          <a:bodyPr/>
          <a:lstStyle/>
          <a:p>
            <a:r>
              <a:rPr lang="en-US" sz="2800" b="0" i="0" u="none" strike="noStrike" baseline="0" dirty="0">
                <a:latin typeface="Times New Roman" panose="02020603050405020304" pitchFamily="18" charset="0"/>
              </a:rPr>
              <a:t>Now, the Lord is the Spirit, and wherever the Spirit of the Lord is, he gives freedom. (2Cor. 3:17)</a:t>
            </a:r>
          </a:p>
          <a:p>
            <a:r>
              <a:rPr lang="en-US" sz="2800" b="0" i="0" u="none" strike="noStrike" baseline="0" dirty="0">
                <a:latin typeface="Times New Roman" panose="02020603050405020304" pitchFamily="18" charset="0"/>
              </a:rPr>
              <a:t>So Christ has really set us free. Now make sure that you stay free, and don't get tied up again in slavery to the law. (Gal. 5:1)</a:t>
            </a:r>
          </a:p>
          <a:p>
            <a:pPr algn="l"/>
            <a:r>
              <a:rPr lang="en-US" sz="2800" b="0" i="0" u="none" strike="noStrike" baseline="0" dirty="0">
                <a:latin typeface="Times New Roman" panose="02020603050405020304" pitchFamily="18" charset="0"/>
              </a:rPr>
              <a:t>Live as free people, but do not use your freedom as a cover-up for evil; live as servants of God. (1Pet. 2:16)</a:t>
            </a:r>
          </a:p>
          <a:p>
            <a:pPr algn="l"/>
            <a:r>
              <a:rPr lang="en-US" dirty="0">
                <a:latin typeface="Times New Roman" panose="02020603050405020304" pitchFamily="18" charset="0"/>
              </a:rPr>
              <a:t>Stop judging; live according to your own convictions. (Rom. 14)</a:t>
            </a:r>
          </a:p>
          <a:p>
            <a:pPr algn="l"/>
            <a:r>
              <a:rPr lang="en-US" sz="2800" b="0" i="0" u="none" strike="noStrike" baseline="0" dirty="0">
                <a:latin typeface="Times New Roman" panose="02020603050405020304" pitchFamily="18" charset="0"/>
              </a:rPr>
              <a:t>Remove planks and specs (Luke 6:37-42)</a:t>
            </a:r>
          </a:p>
          <a:p>
            <a:pPr algn="l"/>
            <a:r>
              <a:rPr lang="en-US" dirty="0">
                <a:latin typeface="Times New Roman" panose="02020603050405020304" pitchFamily="18" charset="0"/>
              </a:rPr>
              <a:t>Embrace the new wine skin so you can enjoy the new wine (Mark 2:18-28)</a:t>
            </a:r>
            <a:endParaRPr lang="en-CA" dirty="0"/>
          </a:p>
        </p:txBody>
      </p:sp>
    </p:spTree>
    <p:extLst>
      <p:ext uri="{BB962C8B-B14F-4D97-AF65-F5344CB8AC3E}">
        <p14:creationId xmlns:p14="http://schemas.microsoft.com/office/powerpoint/2010/main" val="25424974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96E92-C066-EBBC-C09A-D0E239AF5C69}"/>
              </a:ext>
            </a:extLst>
          </p:cNvPr>
          <p:cNvSpPr>
            <a:spLocks noGrp="1"/>
          </p:cNvSpPr>
          <p:nvPr>
            <p:ph type="title"/>
          </p:nvPr>
        </p:nvSpPr>
        <p:spPr/>
        <p:txBody>
          <a:bodyPr/>
          <a:lstStyle/>
          <a:p>
            <a:r>
              <a:rPr lang="en-CA" dirty="0"/>
              <a:t>Application: Love God and Love others</a:t>
            </a:r>
          </a:p>
        </p:txBody>
      </p:sp>
      <p:sp>
        <p:nvSpPr>
          <p:cNvPr id="3" name="Content Placeholder 2">
            <a:extLst>
              <a:ext uri="{FF2B5EF4-FFF2-40B4-BE49-F238E27FC236}">
                <a16:creationId xmlns:a16="http://schemas.microsoft.com/office/drawing/2014/main" id="{17B5BCA0-2B89-B9E9-D82C-7D0040764AEA}"/>
              </a:ext>
            </a:extLst>
          </p:cNvPr>
          <p:cNvSpPr>
            <a:spLocks noGrp="1"/>
          </p:cNvSpPr>
          <p:nvPr>
            <p:ph idx="1"/>
          </p:nvPr>
        </p:nvSpPr>
        <p:spPr/>
        <p:txBody>
          <a:bodyPr/>
          <a:lstStyle/>
          <a:p>
            <a:pPr algn="l"/>
            <a:r>
              <a:rPr lang="en-US" sz="2800" b="0" i="0" u="none" strike="noStrike" baseline="0" dirty="0">
                <a:latin typeface="Times New Roman" panose="02020603050405020304" pitchFamily="18" charset="0"/>
              </a:rPr>
              <a:t>Pay all your debts, except the debt of love for others. You can never finish paying that! If you love your neighbor, you will fulfill all the requirements of God's law. For the commandments against adultery and murder and stealing and coveting-- and any other commandment-- are all summed up in this one commandment: "Love your neighbor as yourself."  Love does no wrong to anyone, so love satisfies all of God's requirements. (Romans </a:t>
            </a:r>
            <a:r>
              <a:rPr lang="en-US" sz="2800" b="0" i="0" u="none" strike="noStrike" baseline="0">
                <a:latin typeface="Times New Roman" panose="02020603050405020304" pitchFamily="18" charset="0"/>
              </a:rPr>
              <a:t>13:8-10)</a:t>
            </a:r>
            <a:endParaRPr lang="en-CA" dirty="0"/>
          </a:p>
        </p:txBody>
      </p:sp>
    </p:spTree>
    <p:extLst>
      <p:ext uri="{BB962C8B-B14F-4D97-AF65-F5344CB8AC3E}">
        <p14:creationId xmlns:p14="http://schemas.microsoft.com/office/powerpoint/2010/main" val="17517174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1595</TotalTime>
  <Words>1450</Words>
  <Application>Microsoft Office PowerPoint</Application>
  <PresentationFormat>Widescreen</PresentationFormat>
  <Paragraphs>54</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Aptos</vt:lpstr>
      <vt:lpstr>Aptos Display</vt:lpstr>
      <vt:lpstr>Arial</vt:lpstr>
      <vt:lpstr>Google Sans</vt:lpstr>
      <vt:lpstr>Times New Roman</vt:lpstr>
      <vt:lpstr>Office Theme</vt:lpstr>
      <vt:lpstr>“Christ, the end of the law”</vt:lpstr>
      <vt:lpstr>Last Time: All foods are clean</vt:lpstr>
      <vt:lpstr>What does the law mean for the Christian?</vt:lpstr>
      <vt:lpstr>Dead to the law…all of it!</vt:lpstr>
      <vt:lpstr>Let’s talk about the Sabbath</vt:lpstr>
      <vt:lpstr>Do we need to keep the Sabbath? </vt:lpstr>
      <vt:lpstr>Has Sunday Replaced the Sabbath?</vt:lpstr>
      <vt:lpstr>Sunday did not replace the Sabbath!  (Think about…It was a workday)</vt:lpstr>
      <vt:lpstr>When did the church meet?</vt:lpstr>
      <vt:lpstr>Conclusion</vt:lpstr>
      <vt:lpstr>Application: Love God and Love others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Michael Stanley</dc:creator>
  <cp:lastModifiedBy>Michael Stanley</cp:lastModifiedBy>
  <cp:revision>5</cp:revision>
  <cp:lastPrinted>2026-10-25T02:20:32Z</cp:lastPrinted>
  <dcterms:created xsi:type="dcterms:W3CDTF">2026-10-23T16:36:39Z</dcterms:created>
  <dcterms:modified xsi:type="dcterms:W3CDTF">2026-10-25T02:21:45Z</dcterms:modified>
</cp:coreProperties>
</file>