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0"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942DE3-442E-4D68-88D9-26794C744DA7}" type="datetimeFigureOut">
              <a:rPr lang="en-CA" smtClean="0"/>
              <a:t>2026-07-05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2982429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942DE3-442E-4D68-88D9-26794C744DA7}" type="datetimeFigureOut">
              <a:rPr lang="en-CA" smtClean="0"/>
              <a:t>2026-07-05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1285135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942DE3-442E-4D68-88D9-26794C744DA7}" type="datetimeFigureOut">
              <a:rPr lang="en-CA" smtClean="0"/>
              <a:t>2026-07-05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95923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942DE3-442E-4D68-88D9-26794C744DA7}" type="datetimeFigureOut">
              <a:rPr lang="en-CA" smtClean="0"/>
              <a:t>2026-07-05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3200632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942DE3-442E-4D68-88D9-26794C744DA7}" type="datetimeFigureOut">
              <a:rPr lang="en-CA" smtClean="0"/>
              <a:t>2026-07-05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3347833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942DE3-442E-4D68-88D9-26794C744DA7}" type="datetimeFigureOut">
              <a:rPr lang="en-CA" smtClean="0"/>
              <a:t>2026-07-05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2053201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942DE3-442E-4D68-88D9-26794C744DA7}" type="datetimeFigureOut">
              <a:rPr lang="en-CA" smtClean="0"/>
              <a:t>2026-07-05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2357543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942DE3-442E-4D68-88D9-26794C744DA7}" type="datetimeFigureOut">
              <a:rPr lang="en-CA" smtClean="0"/>
              <a:t>2026-07-05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2219739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942DE3-442E-4D68-88D9-26794C744DA7}" type="datetimeFigureOut">
              <a:rPr lang="en-CA" smtClean="0"/>
              <a:t>2026-07-05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45189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942DE3-442E-4D68-88D9-26794C744DA7}" type="datetimeFigureOut">
              <a:rPr lang="en-CA" smtClean="0"/>
              <a:t>2026-07-05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3420719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942DE3-442E-4D68-88D9-26794C744DA7}" type="datetimeFigureOut">
              <a:rPr lang="en-CA" smtClean="0"/>
              <a:t>2026-07-05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563BAA0E-6F83-4985-B469-ADA2FF6DE6BA}" type="slidenum">
              <a:rPr lang="en-CA" smtClean="0"/>
              <a:t>‹#›</a:t>
            </a:fld>
            <a:endParaRPr lang="en-CA"/>
          </a:p>
        </p:txBody>
      </p:sp>
    </p:spTree>
    <p:extLst>
      <p:ext uri="{BB962C8B-B14F-4D97-AF65-F5344CB8AC3E}">
        <p14:creationId xmlns:p14="http://schemas.microsoft.com/office/powerpoint/2010/main" val="280771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7000"/>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B942DE3-442E-4D68-88D9-26794C744DA7}" type="datetimeFigureOut">
              <a:rPr lang="en-CA" smtClean="0"/>
              <a:t>2026-07-05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3BAA0E-6F83-4985-B469-ADA2FF6DE6BA}" type="slidenum">
              <a:rPr lang="en-CA" smtClean="0"/>
              <a:t>‹#›</a:t>
            </a:fld>
            <a:endParaRPr lang="en-CA"/>
          </a:p>
        </p:txBody>
      </p:sp>
    </p:spTree>
    <p:extLst>
      <p:ext uri="{BB962C8B-B14F-4D97-AF65-F5344CB8AC3E}">
        <p14:creationId xmlns:p14="http://schemas.microsoft.com/office/powerpoint/2010/main" val="123455676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498E3-4A27-E470-0F5D-C8DADE0E35CA}"/>
              </a:ext>
            </a:extLst>
          </p:cNvPr>
          <p:cNvSpPr>
            <a:spLocks noGrp="1"/>
          </p:cNvSpPr>
          <p:nvPr>
            <p:ph type="ctrTitle"/>
          </p:nvPr>
        </p:nvSpPr>
        <p:spPr/>
        <p:txBody>
          <a:bodyPr>
            <a:normAutofit/>
          </a:bodyPr>
          <a:lstStyle/>
          <a:p>
            <a:r>
              <a:rPr lang="en-CA" sz="5400" dirty="0"/>
              <a:t>Our response to Salvation</a:t>
            </a:r>
          </a:p>
        </p:txBody>
      </p:sp>
      <p:sp>
        <p:nvSpPr>
          <p:cNvPr id="3" name="Subtitle 2">
            <a:extLst>
              <a:ext uri="{FF2B5EF4-FFF2-40B4-BE49-F238E27FC236}">
                <a16:creationId xmlns:a16="http://schemas.microsoft.com/office/drawing/2014/main" id="{6D6A853D-C793-E3CA-03BE-6B5B9A15F9EE}"/>
              </a:ext>
            </a:extLst>
          </p:cNvPr>
          <p:cNvSpPr>
            <a:spLocks noGrp="1"/>
          </p:cNvSpPr>
          <p:nvPr>
            <p:ph type="subTitle" idx="1"/>
          </p:nvPr>
        </p:nvSpPr>
        <p:spPr/>
        <p:txBody>
          <a:bodyPr>
            <a:normAutofit/>
          </a:bodyPr>
          <a:lstStyle/>
          <a:p>
            <a:r>
              <a:rPr lang="en-CA" sz="3600" dirty="0"/>
              <a:t>Present, Prove, Prideless</a:t>
            </a:r>
          </a:p>
          <a:p>
            <a:r>
              <a:rPr lang="en-CA" sz="3600" dirty="0"/>
              <a:t>(Romans 12:1-3)</a:t>
            </a:r>
          </a:p>
        </p:txBody>
      </p:sp>
    </p:spTree>
    <p:extLst>
      <p:ext uri="{BB962C8B-B14F-4D97-AF65-F5344CB8AC3E}">
        <p14:creationId xmlns:p14="http://schemas.microsoft.com/office/powerpoint/2010/main" val="623289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0EC7E-0A24-833D-4073-E1D8D3FA62D2}"/>
              </a:ext>
            </a:extLst>
          </p:cNvPr>
          <p:cNvSpPr>
            <a:spLocks noGrp="1"/>
          </p:cNvSpPr>
          <p:nvPr>
            <p:ph type="title"/>
          </p:nvPr>
        </p:nvSpPr>
        <p:spPr>
          <a:xfrm>
            <a:off x="838200" y="653845"/>
            <a:ext cx="10515600" cy="2571136"/>
          </a:xfrm>
        </p:spPr>
        <p:txBody>
          <a:bodyPr>
            <a:noAutofit/>
          </a:bodyPr>
          <a:lstStyle/>
          <a:p>
            <a:r>
              <a:rPr lang="en-US" sz="3600" dirty="0"/>
              <a:t> </a:t>
            </a:r>
            <a:r>
              <a:rPr lang="en-US" sz="3600" i="1" dirty="0">
                <a:effectLst>
                  <a:outerShdw blurRad="38100" dist="38100" dir="2700000" algn="tl">
                    <a:srgbClr val="000000">
                      <a:alpha val="43137"/>
                    </a:srgbClr>
                  </a:outerShdw>
                </a:effectLst>
              </a:rPr>
              <a:t>I beseech you therefore, brethren, by the mercies of God, that you present your bodies a living sacrifice, holy, acceptable to God, which is your reasonable service. </a:t>
            </a:r>
            <a:br>
              <a:rPr lang="en-US" sz="3600" i="1" dirty="0">
                <a:effectLst>
                  <a:outerShdw blurRad="38100" dist="38100" dir="2700000" algn="tl">
                    <a:srgbClr val="000000">
                      <a:alpha val="43137"/>
                    </a:srgbClr>
                  </a:outerShdw>
                </a:effectLst>
              </a:rPr>
            </a:br>
            <a:br>
              <a:rPr lang="en-US" sz="3600" i="1"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Action #1 to truth: Present/Offer - Consecration</a:t>
            </a:r>
            <a:endParaRPr lang="en-CA" sz="36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B9F5340A-B486-91C8-AF06-9EC3A2F7252B}"/>
              </a:ext>
            </a:extLst>
          </p:cNvPr>
          <p:cNvSpPr>
            <a:spLocks noGrp="1"/>
          </p:cNvSpPr>
          <p:nvPr>
            <p:ph idx="1"/>
          </p:nvPr>
        </p:nvSpPr>
        <p:spPr>
          <a:xfrm>
            <a:off x="838200" y="3755923"/>
            <a:ext cx="10515600" cy="2448232"/>
          </a:xfrm>
        </p:spPr>
        <p:txBody>
          <a:bodyPr>
            <a:normAutofit/>
          </a:bodyPr>
          <a:lstStyle/>
          <a:p>
            <a:pPr algn="ctr"/>
            <a:r>
              <a:rPr lang="en-CA" b="1" dirty="0"/>
              <a:t>Encouraged and urged</a:t>
            </a:r>
          </a:p>
          <a:p>
            <a:pPr algn="ctr"/>
            <a:r>
              <a:rPr lang="en-CA" b="1" dirty="0"/>
              <a:t>Because of God’s mercies</a:t>
            </a:r>
          </a:p>
          <a:p>
            <a:pPr algn="ctr"/>
            <a:r>
              <a:rPr lang="en-CA" b="1" dirty="0"/>
              <a:t>Present as living sacrifices</a:t>
            </a:r>
          </a:p>
          <a:p>
            <a:pPr algn="ctr"/>
            <a:r>
              <a:rPr lang="en-CA" b="1" dirty="0"/>
              <a:t>Logical response of service/worship</a:t>
            </a:r>
          </a:p>
        </p:txBody>
      </p:sp>
    </p:spTree>
    <p:extLst>
      <p:ext uri="{BB962C8B-B14F-4D97-AF65-F5344CB8AC3E}">
        <p14:creationId xmlns:p14="http://schemas.microsoft.com/office/powerpoint/2010/main" val="3002552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48EA6-E1F7-2347-1393-68189DFDB8B1}"/>
              </a:ext>
            </a:extLst>
          </p:cNvPr>
          <p:cNvSpPr>
            <a:spLocks noGrp="1"/>
          </p:cNvSpPr>
          <p:nvPr>
            <p:ph type="title"/>
          </p:nvPr>
        </p:nvSpPr>
        <p:spPr>
          <a:xfrm>
            <a:off x="838200" y="1160206"/>
            <a:ext cx="10515600" cy="1612492"/>
          </a:xfrm>
        </p:spPr>
        <p:txBody>
          <a:bodyPr>
            <a:noAutofit/>
          </a:bodyPr>
          <a:lstStyle/>
          <a:p>
            <a:r>
              <a:rPr lang="en-US" sz="3600" i="1" dirty="0">
                <a:effectLst>
                  <a:outerShdw blurRad="38100" dist="38100" dir="2700000" algn="tl">
                    <a:srgbClr val="000000">
                      <a:alpha val="43137"/>
                    </a:srgbClr>
                  </a:outerShdw>
                </a:effectLst>
              </a:rPr>
              <a:t>And do not be conformed to this world, but be transformed by the renewing of your mind, that you may prove what is that good and acceptable and perfect will of God.</a:t>
            </a:r>
            <a:br>
              <a:rPr lang="en-US" sz="3600" dirty="0">
                <a:effectLst>
                  <a:outerShdw blurRad="38100" dist="38100" dir="2700000" algn="tl">
                    <a:srgbClr val="000000">
                      <a:alpha val="43137"/>
                    </a:srgbClr>
                  </a:outerShdw>
                </a:effectLst>
              </a:rPr>
            </a:b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Action #2 to truth: Prove - Transformation</a:t>
            </a:r>
            <a:endParaRPr lang="en-CA" sz="36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C440EE2-B746-EFB2-CE61-E811DF28F3E6}"/>
              </a:ext>
            </a:extLst>
          </p:cNvPr>
          <p:cNvSpPr>
            <a:spLocks noGrp="1"/>
          </p:cNvSpPr>
          <p:nvPr>
            <p:ph idx="1"/>
          </p:nvPr>
        </p:nvSpPr>
        <p:spPr>
          <a:xfrm>
            <a:off x="838200" y="3746089"/>
            <a:ext cx="10515600" cy="2241756"/>
          </a:xfrm>
        </p:spPr>
        <p:txBody>
          <a:bodyPr>
            <a:normAutofit/>
          </a:bodyPr>
          <a:lstStyle/>
          <a:p>
            <a:pPr algn="ctr"/>
            <a:r>
              <a:rPr lang="en-CA" b="1" dirty="0"/>
              <a:t>Don’t be conformed</a:t>
            </a:r>
          </a:p>
          <a:p>
            <a:pPr algn="ctr"/>
            <a:r>
              <a:rPr lang="en-CA" b="1" dirty="0"/>
              <a:t>Be transformed through renewal (renovation)</a:t>
            </a:r>
          </a:p>
          <a:p>
            <a:pPr algn="ctr"/>
            <a:r>
              <a:rPr lang="en-CA" b="1" dirty="0"/>
              <a:t>Prove - allow, discern, examine, approve, try, test – not to prove that it is bad or wrong, but true, good, acceptable, perfect</a:t>
            </a:r>
          </a:p>
          <a:p>
            <a:endParaRPr lang="en-CA" dirty="0"/>
          </a:p>
          <a:p>
            <a:endParaRPr lang="en-CA" dirty="0"/>
          </a:p>
          <a:p>
            <a:endParaRPr lang="en-CA" dirty="0"/>
          </a:p>
        </p:txBody>
      </p:sp>
    </p:spTree>
    <p:extLst>
      <p:ext uri="{BB962C8B-B14F-4D97-AF65-F5344CB8AC3E}">
        <p14:creationId xmlns:p14="http://schemas.microsoft.com/office/powerpoint/2010/main" val="3002599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E1F36-3207-EA1C-D952-661E6B16EB12}"/>
              </a:ext>
            </a:extLst>
          </p:cNvPr>
          <p:cNvSpPr>
            <a:spLocks noGrp="1"/>
          </p:cNvSpPr>
          <p:nvPr>
            <p:ph type="title"/>
          </p:nvPr>
        </p:nvSpPr>
        <p:spPr>
          <a:xfrm>
            <a:off x="838200" y="796411"/>
            <a:ext cx="10515600" cy="2428569"/>
          </a:xfrm>
        </p:spPr>
        <p:txBody>
          <a:bodyPr>
            <a:normAutofit fontScale="90000"/>
          </a:bodyPr>
          <a:lstStyle/>
          <a:p>
            <a:br>
              <a:rPr lang="en-US" sz="4000" i="1" dirty="0"/>
            </a:br>
            <a:br>
              <a:rPr lang="en-US" sz="4000" i="1" dirty="0"/>
            </a:br>
            <a:r>
              <a:rPr lang="en-US" sz="4000" dirty="0">
                <a:effectLst>
                  <a:outerShdw blurRad="38100" dist="38100" dir="2700000" algn="tl">
                    <a:srgbClr val="000000">
                      <a:alpha val="43137"/>
                    </a:srgbClr>
                  </a:outerShdw>
                </a:effectLst>
              </a:rPr>
              <a:t>For I say, through the grace given to me, to everyone who is among you, not to think of himself more highly than he ought to think, but to think soberly, as God has dealt to each one a measure of faith.</a:t>
            </a:r>
            <a:br>
              <a:rPr lang="en-US" sz="4000" dirty="0">
                <a:effectLst>
                  <a:outerShdw blurRad="38100" dist="38100" dir="2700000" algn="tl">
                    <a:srgbClr val="000000">
                      <a:alpha val="43137"/>
                    </a:srgbClr>
                  </a:outerShdw>
                </a:effectLst>
              </a:rPr>
            </a:b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Action#3 to truth: </a:t>
            </a:r>
            <a:r>
              <a:rPr lang="en-US" sz="4000">
                <a:effectLst>
                  <a:outerShdw blurRad="38100" dist="38100" dir="2700000" algn="tl">
                    <a:srgbClr val="000000">
                      <a:alpha val="43137"/>
                    </a:srgbClr>
                  </a:outerShdw>
                </a:effectLst>
              </a:rPr>
              <a:t>Prideless- Humility</a:t>
            </a:r>
            <a:br>
              <a:rPr lang="en-US" dirty="0"/>
            </a:br>
            <a:br>
              <a:rPr lang="en-CA" dirty="0"/>
            </a:br>
            <a:endParaRPr lang="en-CA" dirty="0"/>
          </a:p>
        </p:txBody>
      </p:sp>
      <p:sp>
        <p:nvSpPr>
          <p:cNvPr id="3" name="Content Placeholder 2">
            <a:extLst>
              <a:ext uri="{FF2B5EF4-FFF2-40B4-BE49-F238E27FC236}">
                <a16:creationId xmlns:a16="http://schemas.microsoft.com/office/drawing/2014/main" id="{2D08D563-816F-DD5A-D9AE-EC21FF724CEF}"/>
              </a:ext>
            </a:extLst>
          </p:cNvPr>
          <p:cNvSpPr>
            <a:spLocks noGrp="1"/>
          </p:cNvSpPr>
          <p:nvPr>
            <p:ph idx="1"/>
          </p:nvPr>
        </p:nvSpPr>
        <p:spPr>
          <a:xfrm>
            <a:off x="838200" y="3775588"/>
            <a:ext cx="10515600" cy="2792360"/>
          </a:xfrm>
        </p:spPr>
        <p:txBody>
          <a:bodyPr>
            <a:normAutofit/>
          </a:bodyPr>
          <a:lstStyle/>
          <a:p>
            <a:pPr algn="ctr"/>
            <a:r>
              <a:rPr lang="en-CA" b="1" dirty="0"/>
              <a:t>It’s all grace</a:t>
            </a:r>
          </a:p>
          <a:p>
            <a:pPr algn="ctr"/>
            <a:r>
              <a:rPr lang="en-CA" b="1" dirty="0"/>
              <a:t>If it’s a gift, we cannot boast, but must think (Soberly, in our right mind) of ourselves in light of God’s gifts </a:t>
            </a:r>
          </a:p>
          <a:p>
            <a:pPr algn="ctr"/>
            <a:r>
              <a:rPr lang="en-US" b="1" i="0" u="none" strike="noStrike" baseline="0" dirty="0" err="1">
                <a:latin typeface="Bwgrkl" panose="00000400000000000000" pitchFamily="2" charset="0"/>
              </a:rPr>
              <a:t>Le,gw</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ga.r</a:t>
            </a:r>
            <a:r>
              <a:rPr lang="en-US" b="1" i="0" u="none" strike="noStrike" baseline="0" dirty="0">
                <a:latin typeface="Bwgrkl" panose="00000400000000000000" pitchFamily="2" charset="0"/>
              </a:rPr>
              <a:t> dia. </a:t>
            </a:r>
            <a:r>
              <a:rPr lang="en-US" b="1" i="0" u="none" strike="noStrike" baseline="0" dirty="0" err="1">
                <a:latin typeface="Bwgrkl" panose="00000400000000000000" pitchFamily="2" charset="0"/>
              </a:rPr>
              <a:t>th</a:t>
            </a:r>
            <a:r>
              <a:rPr lang="en-US" b="1" i="0" u="none" strike="noStrike" baseline="0" dirty="0">
                <a:latin typeface="Bwgrkl" panose="00000400000000000000" pitchFamily="2" charset="0"/>
              </a:rPr>
              <a:t>/j </a:t>
            </a:r>
            <a:r>
              <a:rPr lang="en-US" b="1" i="0" u="none" strike="noStrike" baseline="0" dirty="0" err="1">
                <a:latin typeface="Bwgrkl" panose="00000400000000000000" pitchFamily="2" charset="0"/>
              </a:rPr>
              <a:t>ca,ritoj</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th</a:t>
            </a:r>
            <a:r>
              <a:rPr lang="en-US" b="1" i="0" u="none" strike="noStrike" baseline="0" dirty="0">
                <a:latin typeface="Bwgrkl" panose="00000400000000000000" pitchFamily="2" charset="0"/>
              </a:rPr>
              <a:t>/j </a:t>
            </a:r>
            <a:r>
              <a:rPr lang="en-US" b="1" i="0" u="none" strike="noStrike" baseline="0" dirty="0" err="1">
                <a:latin typeface="Bwgrkl" panose="00000400000000000000" pitchFamily="2" charset="0"/>
              </a:rPr>
              <a:t>doqei,shj</a:t>
            </a:r>
            <a:r>
              <a:rPr lang="en-US" b="1" i="0" u="none" strike="noStrike" baseline="0" dirty="0">
                <a:latin typeface="Bwgrkl" panose="00000400000000000000" pitchFamily="2" charset="0"/>
              </a:rPr>
              <a:t> moi </a:t>
            </a:r>
            <a:r>
              <a:rPr lang="en-US" b="1" i="0" u="none" strike="noStrike" baseline="0" dirty="0" err="1">
                <a:latin typeface="Bwgrkl" panose="00000400000000000000" pitchFamily="2" charset="0"/>
              </a:rPr>
              <a:t>panti</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tw</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o;nti</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evn</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u`mi</a:t>
            </a:r>
            <a:r>
              <a:rPr lang="en-US" b="1" i="0" u="none" strike="noStrike" baseline="0" dirty="0">
                <a:latin typeface="Bwgrkl" panose="00000400000000000000" pitchFamily="2" charset="0"/>
              </a:rPr>
              <a:t>/n </a:t>
            </a:r>
            <a:r>
              <a:rPr lang="en-US" b="1" i="0" u="none" strike="noStrike" baseline="0" dirty="0" err="1">
                <a:latin typeface="Bwgrkl" panose="00000400000000000000" pitchFamily="2" charset="0"/>
              </a:rPr>
              <a:t>mh</a:t>
            </a:r>
            <a:r>
              <a:rPr lang="en-US" b="1" i="0" u="none" strike="noStrike" baseline="0" dirty="0">
                <a:latin typeface="Bwgrkl" panose="00000400000000000000" pitchFamily="2" charset="0"/>
              </a:rPr>
              <a:t>. </a:t>
            </a:r>
            <a:r>
              <a:rPr lang="en-US" b="1" i="0" u="sng" strike="noStrike" baseline="0" dirty="0" err="1">
                <a:latin typeface="Bwgrkl" panose="00000400000000000000" pitchFamily="2" charset="0"/>
              </a:rPr>
              <a:t>u`perfronei</a:t>
            </a:r>
            <a:r>
              <a:rPr lang="en-US" b="1" i="0" u="sng" strike="noStrike" baseline="0" dirty="0">
                <a:latin typeface="Bwgrkl" panose="00000400000000000000" pitchFamily="2" charset="0"/>
              </a:rPr>
              <a:t>/n </a:t>
            </a:r>
            <a:r>
              <a:rPr lang="en-US" b="1" i="0" u="none" strike="noStrike" baseline="0" dirty="0" err="1">
                <a:latin typeface="Bwgrkl" panose="00000400000000000000" pitchFamily="2" charset="0"/>
              </a:rPr>
              <a:t>parV</a:t>
            </a:r>
            <a:r>
              <a:rPr lang="en-US" b="1" i="0" u="none" strike="noStrike" baseline="0" dirty="0">
                <a:latin typeface="Bwgrkl" panose="00000400000000000000" pitchFamily="2" charset="0"/>
              </a:rPr>
              <a:t> o] </a:t>
            </a:r>
            <a:r>
              <a:rPr lang="en-US" b="1" i="0" u="none" strike="noStrike" baseline="0" dirty="0" err="1">
                <a:latin typeface="Bwgrkl" panose="00000400000000000000" pitchFamily="2" charset="0"/>
              </a:rPr>
              <a:t>dei</a:t>
            </a:r>
            <a:r>
              <a:rPr lang="en-US" b="1" i="0" u="none" strike="noStrike" baseline="0" dirty="0">
                <a:latin typeface="Bwgrkl" panose="00000400000000000000" pitchFamily="2" charset="0"/>
              </a:rPr>
              <a:t>/ </a:t>
            </a:r>
            <a:r>
              <a:rPr lang="en-US" b="1" i="0" u="sng" strike="noStrike" baseline="0" dirty="0" err="1">
                <a:latin typeface="Bwgrkl" panose="00000400000000000000" pitchFamily="2" charset="0"/>
              </a:rPr>
              <a:t>fronei</a:t>
            </a:r>
            <a:r>
              <a:rPr lang="en-US" b="1" i="0" u="sng" strike="noStrike" baseline="0" dirty="0">
                <a:latin typeface="Bwgrkl" panose="00000400000000000000" pitchFamily="2" charset="0"/>
              </a:rPr>
              <a:t>/n</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avlla</a:t>
            </a:r>
            <a:r>
              <a:rPr lang="en-US" b="1" i="0" u="none" strike="noStrike" baseline="0" dirty="0">
                <a:latin typeface="Bwgrkl" panose="00000400000000000000" pitchFamily="2" charset="0"/>
              </a:rPr>
              <a:t>. </a:t>
            </a:r>
            <a:r>
              <a:rPr lang="en-US" b="1" i="0" u="sng" strike="noStrike" baseline="0" dirty="0" err="1">
                <a:latin typeface="Bwgrkl" panose="00000400000000000000" pitchFamily="2" charset="0"/>
              </a:rPr>
              <a:t>fronei</a:t>
            </a:r>
            <a:r>
              <a:rPr lang="en-US" b="1" i="0" u="sng" strike="noStrike" baseline="0" dirty="0">
                <a:latin typeface="Bwgrkl" panose="00000400000000000000" pitchFamily="2" charset="0"/>
              </a:rPr>
              <a:t>/n</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eivj</a:t>
            </a:r>
            <a:r>
              <a:rPr lang="en-US" b="1" i="0" u="none" strike="noStrike" baseline="0" dirty="0">
                <a:latin typeface="Bwgrkl" panose="00000400000000000000" pitchFamily="2" charset="0"/>
              </a:rPr>
              <a:t> to. </a:t>
            </a:r>
            <a:r>
              <a:rPr lang="en-US" b="1" i="0" u="sng" strike="noStrike" baseline="0" dirty="0" err="1">
                <a:latin typeface="Bwgrkl" panose="00000400000000000000" pitchFamily="2" charset="0"/>
              </a:rPr>
              <a:t>swfronei</a:t>
            </a:r>
            <a:r>
              <a:rPr lang="en-US" b="1" i="0" u="sng" strike="noStrike" baseline="0" dirty="0">
                <a:latin typeface="Bwgrkl" panose="00000400000000000000" pitchFamily="2" charset="0"/>
              </a:rPr>
              <a:t>/n( </a:t>
            </a:r>
            <a:r>
              <a:rPr lang="en-US" b="1" i="0" u="none" strike="noStrike" baseline="0" dirty="0" err="1">
                <a:latin typeface="Bwgrkl" panose="00000400000000000000" pitchFamily="2" charset="0"/>
              </a:rPr>
              <a:t>e`ka,stw</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w`j</a:t>
            </a:r>
            <a:r>
              <a:rPr lang="en-US" b="1" i="0" u="none" strike="noStrike" baseline="0" dirty="0">
                <a:latin typeface="Bwgrkl" panose="00000400000000000000" pitchFamily="2" charset="0"/>
              </a:rPr>
              <a:t> o` </a:t>
            </a:r>
            <a:r>
              <a:rPr lang="en-US" b="1" i="0" u="none" strike="noStrike" baseline="0" dirty="0" err="1">
                <a:latin typeface="Bwgrkl" panose="00000400000000000000" pitchFamily="2" charset="0"/>
              </a:rPr>
              <a:t>qeo.j</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evme,risen</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me,tron</a:t>
            </a:r>
            <a:r>
              <a:rPr lang="en-US" b="1" i="0" u="none" strike="noStrike" baseline="0" dirty="0">
                <a:latin typeface="Bwgrkl" panose="00000400000000000000" pitchFamily="2" charset="0"/>
              </a:rPr>
              <a:t> </a:t>
            </a:r>
            <a:r>
              <a:rPr lang="en-US" b="1" i="0" u="none" strike="noStrike" baseline="0" dirty="0" err="1">
                <a:latin typeface="Bwgrkl" panose="00000400000000000000" pitchFamily="2" charset="0"/>
              </a:rPr>
              <a:t>pi,stewjÅ</a:t>
            </a:r>
            <a:endParaRPr lang="en-US" b="1" i="0" u="none" strike="noStrike" baseline="0" dirty="0">
              <a:latin typeface="Times New Roman" panose="02020603050405020304" pitchFamily="18" charset="0"/>
            </a:endParaRPr>
          </a:p>
          <a:p>
            <a:endParaRPr lang="en-CA" dirty="0"/>
          </a:p>
        </p:txBody>
      </p:sp>
    </p:spTree>
    <p:extLst>
      <p:ext uri="{BB962C8B-B14F-4D97-AF65-F5344CB8AC3E}">
        <p14:creationId xmlns:p14="http://schemas.microsoft.com/office/powerpoint/2010/main" val="10061983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5835</TotalTime>
  <Words>342</Words>
  <Application>Microsoft Office PowerPoint</Application>
  <PresentationFormat>Widescreen</PresentationFormat>
  <Paragraphs>17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Bwgrkl</vt:lpstr>
      <vt:lpstr>Times New Roman</vt:lpstr>
      <vt:lpstr>Office Theme</vt:lpstr>
      <vt:lpstr>Our response to Salvation</vt:lpstr>
      <vt:lpstr> I beseech you therefore, brethren, by the mercies of God, that you present your bodies a living sacrifice, holy, acceptable to God, which is your reasonable service.   Action #1 to truth: Present/Offer - Consecration</vt:lpstr>
      <vt:lpstr>And do not be conformed to this world, but be transformed by the renewing of your mind, that you may prove what is that good and acceptable and perfect will of God.  Action #2 to truth: Prove - Transformation</vt:lpstr>
      <vt:lpstr>  For I say, through the grace given to me, to everyone who is among you, not to think of himself more highly than he ought to think, but to think soberly, as God has dealt to each one a measure of faith.  Action#3 to truth: Prideless- Humility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9</cp:revision>
  <dcterms:created xsi:type="dcterms:W3CDTF">2026-06-30T17:09:06Z</dcterms:created>
  <dcterms:modified xsi:type="dcterms:W3CDTF">2026-07-05T23:10:34Z</dcterms:modified>
</cp:coreProperties>
</file>