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6" r:id="rId2"/>
    <p:sldId id="262" r:id="rId3"/>
    <p:sldId id="258" r:id="rId4"/>
    <p:sldId id="259" r:id="rId5"/>
    <p:sldId id="260" r:id="rId6"/>
    <p:sldId id="261" r:id="rId7"/>
    <p:sldId id="257" r:id="rId8"/>
    <p:sldId id="263" r:id="rId9"/>
    <p:sldId id="265" r:id="rId10"/>
    <p:sldId id="264" r:id="rId11"/>
    <p:sldId id="266" r:id="rId12"/>
    <p:sldId id="267" r:id="rId13"/>
    <p:sldId id="269" r:id="rId14"/>
    <p:sldId id="268" r:id="rId15"/>
    <p:sldId id="270" r:id="rId16"/>
    <p:sldId id="272" r:id="rId17"/>
    <p:sldId id="271"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6F2EA-BEF7-4C6D-8CAE-0DCF18779E20}" type="datetimeFigureOut">
              <a:rPr lang="en-CA" smtClean="0"/>
              <a:t>2026-01-18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81EA0E-5A59-4EB8-9747-687103085D3F}" type="slidenum">
              <a:rPr lang="en-CA" smtClean="0"/>
              <a:t>‹#›</a:t>
            </a:fld>
            <a:endParaRPr lang="en-CA"/>
          </a:p>
        </p:txBody>
      </p:sp>
    </p:spTree>
    <p:extLst>
      <p:ext uri="{BB962C8B-B14F-4D97-AF65-F5344CB8AC3E}">
        <p14:creationId xmlns:p14="http://schemas.microsoft.com/office/powerpoint/2010/main" val="463827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a:t>
            </a:fld>
            <a:endParaRPr lang="en-CA"/>
          </a:p>
        </p:txBody>
      </p:sp>
    </p:spTree>
    <p:extLst>
      <p:ext uri="{BB962C8B-B14F-4D97-AF65-F5344CB8AC3E}">
        <p14:creationId xmlns:p14="http://schemas.microsoft.com/office/powerpoint/2010/main" val="3273193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10</a:t>
            </a:fld>
            <a:endParaRPr lang="en-CA"/>
          </a:p>
        </p:txBody>
      </p:sp>
    </p:spTree>
    <p:extLst>
      <p:ext uri="{BB962C8B-B14F-4D97-AF65-F5344CB8AC3E}">
        <p14:creationId xmlns:p14="http://schemas.microsoft.com/office/powerpoint/2010/main" val="1116952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11</a:t>
            </a:fld>
            <a:endParaRPr lang="en-CA"/>
          </a:p>
        </p:txBody>
      </p:sp>
    </p:spTree>
    <p:extLst>
      <p:ext uri="{BB962C8B-B14F-4D97-AF65-F5344CB8AC3E}">
        <p14:creationId xmlns:p14="http://schemas.microsoft.com/office/powerpoint/2010/main" val="4262294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12</a:t>
            </a:fld>
            <a:endParaRPr lang="en-CA"/>
          </a:p>
        </p:txBody>
      </p:sp>
    </p:spTree>
    <p:extLst>
      <p:ext uri="{BB962C8B-B14F-4D97-AF65-F5344CB8AC3E}">
        <p14:creationId xmlns:p14="http://schemas.microsoft.com/office/powerpoint/2010/main" val="1543397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13</a:t>
            </a:fld>
            <a:endParaRPr lang="en-CA"/>
          </a:p>
        </p:txBody>
      </p:sp>
    </p:spTree>
    <p:extLst>
      <p:ext uri="{BB962C8B-B14F-4D97-AF65-F5344CB8AC3E}">
        <p14:creationId xmlns:p14="http://schemas.microsoft.com/office/powerpoint/2010/main" val="860233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14</a:t>
            </a:fld>
            <a:endParaRPr lang="en-CA"/>
          </a:p>
        </p:txBody>
      </p:sp>
    </p:spTree>
    <p:extLst>
      <p:ext uri="{BB962C8B-B14F-4D97-AF65-F5344CB8AC3E}">
        <p14:creationId xmlns:p14="http://schemas.microsoft.com/office/powerpoint/2010/main" val="33510103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15</a:t>
            </a:fld>
            <a:endParaRPr lang="en-CA"/>
          </a:p>
        </p:txBody>
      </p:sp>
    </p:spTree>
    <p:extLst>
      <p:ext uri="{BB962C8B-B14F-4D97-AF65-F5344CB8AC3E}">
        <p14:creationId xmlns:p14="http://schemas.microsoft.com/office/powerpoint/2010/main" val="273549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16</a:t>
            </a:fld>
            <a:endParaRPr lang="en-CA"/>
          </a:p>
        </p:txBody>
      </p:sp>
    </p:spTree>
    <p:extLst>
      <p:ext uri="{BB962C8B-B14F-4D97-AF65-F5344CB8AC3E}">
        <p14:creationId xmlns:p14="http://schemas.microsoft.com/office/powerpoint/2010/main" val="3126097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17</a:t>
            </a:fld>
            <a:endParaRPr lang="en-CA"/>
          </a:p>
        </p:txBody>
      </p:sp>
    </p:spTree>
    <p:extLst>
      <p:ext uri="{BB962C8B-B14F-4D97-AF65-F5344CB8AC3E}">
        <p14:creationId xmlns:p14="http://schemas.microsoft.com/office/powerpoint/2010/main" val="2947051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18</a:t>
            </a:fld>
            <a:endParaRPr lang="en-CA"/>
          </a:p>
        </p:txBody>
      </p:sp>
    </p:spTree>
    <p:extLst>
      <p:ext uri="{BB962C8B-B14F-4D97-AF65-F5344CB8AC3E}">
        <p14:creationId xmlns:p14="http://schemas.microsoft.com/office/powerpoint/2010/main" val="2334425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2</a:t>
            </a:fld>
            <a:endParaRPr lang="en-CA"/>
          </a:p>
        </p:txBody>
      </p:sp>
    </p:spTree>
    <p:extLst>
      <p:ext uri="{BB962C8B-B14F-4D97-AF65-F5344CB8AC3E}">
        <p14:creationId xmlns:p14="http://schemas.microsoft.com/office/powerpoint/2010/main" val="1318601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3</a:t>
            </a:fld>
            <a:endParaRPr lang="en-CA"/>
          </a:p>
        </p:txBody>
      </p:sp>
    </p:spTree>
    <p:extLst>
      <p:ext uri="{BB962C8B-B14F-4D97-AF65-F5344CB8AC3E}">
        <p14:creationId xmlns:p14="http://schemas.microsoft.com/office/powerpoint/2010/main" val="3668202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4</a:t>
            </a:fld>
            <a:endParaRPr lang="en-CA"/>
          </a:p>
        </p:txBody>
      </p:sp>
    </p:spTree>
    <p:extLst>
      <p:ext uri="{BB962C8B-B14F-4D97-AF65-F5344CB8AC3E}">
        <p14:creationId xmlns:p14="http://schemas.microsoft.com/office/powerpoint/2010/main" val="365862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5</a:t>
            </a:fld>
            <a:endParaRPr lang="en-CA"/>
          </a:p>
        </p:txBody>
      </p:sp>
    </p:spTree>
    <p:extLst>
      <p:ext uri="{BB962C8B-B14F-4D97-AF65-F5344CB8AC3E}">
        <p14:creationId xmlns:p14="http://schemas.microsoft.com/office/powerpoint/2010/main" val="2453242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6</a:t>
            </a:fld>
            <a:endParaRPr lang="en-CA"/>
          </a:p>
        </p:txBody>
      </p:sp>
    </p:spTree>
    <p:extLst>
      <p:ext uri="{BB962C8B-B14F-4D97-AF65-F5344CB8AC3E}">
        <p14:creationId xmlns:p14="http://schemas.microsoft.com/office/powerpoint/2010/main" val="245568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7</a:t>
            </a:fld>
            <a:endParaRPr lang="en-CA"/>
          </a:p>
        </p:txBody>
      </p:sp>
    </p:spTree>
    <p:extLst>
      <p:ext uri="{BB962C8B-B14F-4D97-AF65-F5344CB8AC3E}">
        <p14:creationId xmlns:p14="http://schemas.microsoft.com/office/powerpoint/2010/main" val="1741560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8</a:t>
            </a:fld>
            <a:endParaRPr lang="en-CA"/>
          </a:p>
        </p:txBody>
      </p:sp>
    </p:spTree>
    <p:extLst>
      <p:ext uri="{BB962C8B-B14F-4D97-AF65-F5344CB8AC3E}">
        <p14:creationId xmlns:p14="http://schemas.microsoft.com/office/powerpoint/2010/main" val="3768174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F81EA0E-5A59-4EB8-9747-687103085D3F}" type="slidenum">
              <a:rPr lang="en-CA" smtClean="0"/>
              <a:t>9</a:t>
            </a:fld>
            <a:endParaRPr lang="en-CA"/>
          </a:p>
        </p:txBody>
      </p:sp>
    </p:spTree>
    <p:extLst>
      <p:ext uri="{BB962C8B-B14F-4D97-AF65-F5344CB8AC3E}">
        <p14:creationId xmlns:p14="http://schemas.microsoft.com/office/powerpoint/2010/main" val="1657019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1C686F-0DA9-4FBC-91DF-E9BA05D7103C}" type="datetimeFigureOut">
              <a:rPr lang="en-CA" smtClean="0"/>
              <a:t>2026-01-18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631277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1C686F-0DA9-4FBC-91DF-E9BA05D7103C}" type="datetimeFigureOut">
              <a:rPr lang="en-CA" smtClean="0"/>
              <a:t>2026-01-18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3445860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1C686F-0DA9-4FBC-91DF-E9BA05D7103C}" type="datetimeFigureOut">
              <a:rPr lang="en-CA" smtClean="0"/>
              <a:t>2026-01-18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1542234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1C686F-0DA9-4FBC-91DF-E9BA05D7103C}" type="datetimeFigureOut">
              <a:rPr lang="en-CA" smtClean="0"/>
              <a:t>2026-01-18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851958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1C686F-0DA9-4FBC-91DF-E9BA05D7103C}" type="datetimeFigureOut">
              <a:rPr lang="en-CA" smtClean="0"/>
              <a:t>2026-01-18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4010834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1C686F-0DA9-4FBC-91DF-E9BA05D7103C}" type="datetimeFigureOut">
              <a:rPr lang="en-CA" smtClean="0"/>
              <a:t>2026-01-18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2551391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1C686F-0DA9-4FBC-91DF-E9BA05D7103C}" type="datetimeFigureOut">
              <a:rPr lang="en-CA" smtClean="0"/>
              <a:t>2026-01-18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424009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1C686F-0DA9-4FBC-91DF-E9BA05D7103C}" type="datetimeFigureOut">
              <a:rPr lang="en-CA" smtClean="0"/>
              <a:t>2026-01-18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133164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C686F-0DA9-4FBC-91DF-E9BA05D7103C}" type="datetimeFigureOut">
              <a:rPr lang="en-CA" smtClean="0"/>
              <a:t>2026-01-18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3444507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1C686F-0DA9-4FBC-91DF-E9BA05D7103C}" type="datetimeFigureOut">
              <a:rPr lang="en-CA" smtClean="0"/>
              <a:t>2026-01-18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1320150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1C686F-0DA9-4FBC-91DF-E9BA05D7103C}" type="datetimeFigureOut">
              <a:rPr lang="en-CA" smtClean="0"/>
              <a:t>2026-01-18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FA91959-6276-4145-9724-8C770CF3AE30}" type="slidenum">
              <a:rPr lang="en-CA" smtClean="0"/>
              <a:t>‹#›</a:t>
            </a:fld>
            <a:endParaRPr lang="en-CA"/>
          </a:p>
        </p:txBody>
      </p:sp>
    </p:spTree>
    <p:extLst>
      <p:ext uri="{BB962C8B-B14F-4D97-AF65-F5344CB8AC3E}">
        <p14:creationId xmlns:p14="http://schemas.microsoft.com/office/powerpoint/2010/main" val="3440176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1C686F-0DA9-4FBC-91DF-E9BA05D7103C}" type="datetimeFigureOut">
              <a:rPr lang="en-CA" smtClean="0"/>
              <a:t>2026-01-18</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A91959-6276-4145-9724-8C770CF3AE30}" type="slidenum">
              <a:rPr lang="en-CA" smtClean="0"/>
              <a:t>‹#›</a:t>
            </a:fld>
            <a:endParaRPr lang="en-CA"/>
          </a:p>
        </p:txBody>
      </p:sp>
    </p:spTree>
    <p:extLst>
      <p:ext uri="{BB962C8B-B14F-4D97-AF65-F5344CB8AC3E}">
        <p14:creationId xmlns:p14="http://schemas.microsoft.com/office/powerpoint/2010/main" val="27179627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08030-A9BB-A09B-F46A-572FA9CF0D57}"/>
              </a:ext>
            </a:extLst>
          </p:cNvPr>
          <p:cNvSpPr>
            <a:spLocks noGrp="1"/>
          </p:cNvSpPr>
          <p:nvPr>
            <p:ph type="ctrTitle"/>
          </p:nvPr>
        </p:nvSpPr>
        <p:spPr/>
        <p:txBody>
          <a:bodyPr/>
          <a:lstStyle/>
          <a:p>
            <a:r>
              <a:rPr lang="en-CA" dirty="0"/>
              <a:t>The Power of The Cross</a:t>
            </a:r>
          </a:p>
        </p:txBody>
      </p:sp>
      <p:sp>
        <p:nvSpPr>
          <p:cNvPr id="3" name="Subtitle 2">
            <a:extLst>
              <a:ext uri="{FF2B5EF4-FFF2-40B4-BE49-F238E27FC236}">
                <a16:creationId xmlns:a16="http://schemas.microsoft.com/office/drawing/2014/main" id="{5F063649-771D-5A71-5889-122A014A1EDF}"/>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2651135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293A-7781-BCF1-DA61-5D224EBA8306}"/>
              </a:ext>
            </a:extLst>
          </p:cNvPr>
          <p:cNvSpPr>
            <a:spLocks noGrp="1"/>
          </p:cNvSpPr>
          <p:nvPr>
            <p:ph type="title"/>
          </p:nvPr>
        </p:nvSpPr>
        <p:spPr/>
        <p:txBody>
          <a:bodyPr>
            <a:normAutofit/>
          </a:bodyPr>
          <a:lstStyle/>
          <a:p>
            <a:r>
              <a:rPr lang="en-CA" sz="3600" u="sng" dirty="0"/>
              <a:t>Part 2</a:t>
            </a:r>
            <a:r>
              <a:rPr lang="en-CA" sz="3600" dirty="0"/>
              <a:t>: The death of Christ – deliverance from the power of sin – from powerless to reigning</a:t>
            </a:r>
          </a:p>
        </p:txBody>
      </p:sp>
      <p:sp>
        <p:nvSpPr>
          <p:cNvPr id="3" name="Content Placeholder 2">
            <a:extLst>
              <a:ext uri="{FF2B5EF4-FFF2-40B4-BE49-F238E27FC236}">
                <a16:creationId xmlns:a16="http://schemas.microsoft.com/office/drawing/2014/main" id="{A685D3D2-CB3D-D145-DD1A-4AFA752AC696}"/>
              </a:ext>
            </a:extLst>
          </p:cNvPr>
          <p:cNvSpPr>
            <a:spLocks noGrp="1"/>
          </p:cNvSpPr>
          <p:nvPr>
            <p:ph idx="1"/>
          </p:nvPr>
        </p:nvSpPr>
        <p:spPr/>
        <p:txBody>
          <a:bodyPr/>
          <a:lstStyle/>
          <a:p>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Revelation 1:5</a:t>
            </a:r>
            <a:r>
              <a:rPr lang="en-US" sz="2800" b="0" i="0" u="none" strike="noStrike" baseline="0" dirty="0">
                <a:latin typeface="Times New Roman" panose="02020603050405020304" pitchFamily="18" charset="0"/>
              </a:rPr>
              <a:t> {Grace and peace to you} from Jesus Christ, the faithful witness, the firstborn from the dead, and the ruler over the kings of the earth. To Him who loved us and washed us from our sins in His own blood, </a:t>
            </a:r>
            <a:r>
              <a:rPr lang="en-US" sz="2800" b="0" i="0" u="none" strike="noStrike" baseline="30000" dirty="0">
                <a:latin typeface="Times New Roman" panose="02020603050405020304" pitchFamily="18" charset="0"/>
              </a:rPr>
              <a:t>6</a:t>
            </a:r>
            <a:r>
              <a:rPr lang="en-US" sz="2800" b="0" i="0" u="none" strike="noStrike" baseline="0" dirty="0">
                <a:latin typeface="Times New Roman" panose="02020603050405020304" pitchFamily="18" charset="0"/>
              </a:rPr>
              <a:t> and </a:t>
            </a:r>
            <a:r>
              <a:rPr lang="en-US" sz="2800" b="0" i="0" u="sng" strike="noStrike" baseline="0" dirty="0">
                <a:latin typeface="Times New Roman" panose="02020603050405020304" pitchFamily="18" charset="0"/>
              </a:rPr>
              <a:t>has made us kings and priests to His God </a:t>
            </a:r>
            <a:r>
              <a:rPr lang="en-US" sz="2800" b="0" i="0" u="none" strike="noStrike" baseline="0" dirty="0">
                <a:latin typeface="Times New Roman" panose="02020603050405020304" pitchFamily="18" charset="0"/>
              </a:rPr>
              <a:t>and Father, to Him </a:t>
            </a:r>
            <a:r>
              <a:rPr lang="en-US" sz="2800" b="0" i="1" u="none" strike="noStrike" baseline="0" dirty="0">
                <a:latin typeface="Times New Roman" panose="02020603050405020304" pitchFamily="18" charset="0"/>
              </a:rPr>
              <a:t>be </a:t>
            </a:r>
            <a:r>
              <a:rPr lang="en-US" sz="2800" b="0" i="0" u="none" strike="noStrike" baseline="0" dirty="0">
                <a:latin typeface="Times New Roman" panose="02020603050405020304" pitchFamily="18" charset="0"/>
              </a:rPr>
              <a:t>glory and dominion forever and ever. Amen.</a:t>
            </a:r>
          </a:p>
          <a:p>
            <a:pPr algn="l"/>
            <a:endParaRPr lang="en-CA" sz="2800" b="0" i="0" u="none" strike="noStrike" baseline="0" dirty="0">
              <a:latin typeface="Times New Roman" panose="02020603050405020304" pitchFamily="18" charset="0"/>
            </a:endParaRP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Romans 5:17</a:t>
            </a:r>
            <a:r>
              <a:rPr lang="en-US" sz="2800" b="0" i="0" u="none" strike="noStrike" baseline="0" dirty="0">
                <a:latin typeface="Times New Roman" panose="02020603050405020304" pitchFamily="18" charset="0"/>
              </a:rPr>
              <a:t> For if by the one man's offense death reigned through the one, </a:t>
            </a:r>
            <a:r>
              <a:rPr lang="en-US" sz="2800" b="0" i="0" strike="noStrike" baseline="0" dirty="0">
                <a:latin typeface="Times New Roman" panose="02020603050405020304" pitchFamily="18" charset="0"/>
              </a:rPr>
              <a:t>much more those who receive abundance of grace and of the gift of righteousness </a:t>
            </a:r>
            <a:r>
              <a:rPr lang="en-US" sz="2800" b="0" i="0" u="sng" strike="noStrike" baseline="0" dirty="0">
                <a:latin typeface="Times New Roman" panose="02020603050405020304" pitchFamily="18" charset="0"/>
              </a:rPr>
              <a:t>will reign in life </a:t>
            </a:r>
            <a:r>
              <a:rPr lang="en-US" sz="2800" b="0" i="0" u="none" strike="noStrike" baseline="0" dirty="0">
                <a:latin typeface="Times New Roman" panose="02020603050405020304" pitchFamily="18" charset="0"/>
              </a:rPr>
              <a:t>through the One, Jesus Christ.</a:t>
            </a:r>
            <a:endParaRPr lang="en-CA" dirty="0"/>
          </a:p>
        </p:txBody>
      </p:sp>
    </p:spTree>
    <p:extLst>
      <p:ext uri="{BB962C8B-B14F-4D97-AF65-F5344CB8AC3E}">
        <p14:creationId xmlns:p14="http://schemas.microsoft.com/office/powerpoint/2010/main" val="3121692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525DB-2804-9F1C-F77C-ACE71119DCEC}"/>
              </a:ext>
            </a:extLst>
          </p:cNvPr>
          <p:cNvSpPr>
            <a:spLocks noGrp="1"/>
          </p:cNvSpPr>
          <p:nvPr>
            <p:ph type="title"/>
          </p:nvPr>
        </p:nvSpPr>
        <p:spPr>
          <a:xfrm>
            <a:off x="838200" y="206829"/>
            <a:ext cx="10515600" cy="794657"/>
          </a:xfrm>
        </p:spPr>
        <p:txBody>
          <a:bodyPr>
            <a:normAutofit/>
          </a:bodyPr>
          <a:lstStyle/>
          <a:p>
            <a:r>
              <a:rPr lang="en-CA" sz="3600" dirty="0"/>
              <a:t>The killing off of the Adamic Lineage/influence</a:t>
            </a:r>
          </a:p>
        </p:txBody>
      </p:sp>
      <p:sp>
        <p:nvSpPr>
          <p:cNvPr id="3" name="Content Placeholder 2">
            <a:extLst>
              <a:ext uri="{FF2B5EF4-FFF2-40B4-BE49-F238E27FC236}">
                <a16:creationId xmlns:a16="http://schemas.microsoft.com/office/drawing/2014/main" id="{FC67994D-3070-0285-7462-2D924821F92B}"/>
              </a:ext>
            </a:extLst>
          </p:cNvPr>
          <p:cNvSpPr>
            <a:spLocks noGrp="1"/>
          </p:cNvSpPr>
          <p:nvPr>
            <p:ph idx="1"/>
          </p:nvPr>
        </p:nvSpPr>
        <p:spPr>
          <a:xfrm>
            <a:off x="544285" y="1001486"/>
            <a:ext cx="11223171" cy="5301343"/>
          </a:xfrm>
        </p:spPr>
        <p:txBody>
          <a:bodyPr>
            <a:normAutofit/>
          </a:bodyPr>
          <a:lstStyle/>
          <a:p>
            <a:r>
              <a:rPr lang="en-CA" sz="2700" dirty="0"/>
              <a:t>The issue at hand is our sanctification/holiness</a:t>
            </a:r>
          </a:p>
          <a:p>
            <a:r>
              <a:rPr lang="en-CA" sz="2700" dirty="0"/>
              <a:t>Justification is the first step-that’s peace with God (reconciliation)</a:t>
            </a:r>
          </a:p>
          <a:p>
            <a:r>
              <a:rPr lang="en-CA" sz="2700" dirty="0"/>
              <a:t>We need to get rid of the old man – adamic influence – we are sinners through association with Adam (5:19)  - we are born sinners – we are by nature objects of wrath</a:t>
            </a:r>
          </a:p>
          <a:p>
            <a:r>
              <a:rPr lang="en-CA" sz="2700" dirty="0"/>
              <a:t>Because of the Fall – we fall short of the glory of God; because of our </a:t>
            </a:r>
            <a:r>
              <a:rPr lang="en-CA" sz="2700" b="1" dirty="0"/>
              <a:t>union with Christ </a:t>
            </a:r>
            <a:r>
              <a:rPr lang="en-CA" sz="2700" dirty="0"/>
              <a:t>we reveal the glory of God (2Cor. 3:18)</a:t>
            </a:r>
          </a:p>
          <a:p>
            <a:r>
              <a:rPr lang="en-CA" sz="2700" dirty="0"/>
              <a:t>We are saints when we are associated with Jesus  - we are born again – a new creation – partakers of the divine nature (2Pet. 1:4)</a:t>
            </a:r>
          </a:p>
          <a:p>
            <a:r>
              <a:rPr lang="en-CA" sz="2700" dirty="0"/>
              <a:t>We need union with Christ – Baptized into Him, into His death (6:3)</a:t>
            </a:r>
          </a:p>
          <a:p>
            <a:r>
              <a:rPr lang="en-CA" sz="2700" dirty="0"/>
              <a:t>Bondage to sin came by birth; deliverance from it comes by death</a:t>
            </a:r>
            <a:endParaRPr lang="en-CA" dirty="0"/>
          </a:p>
        </p:txBody>
      </p:sp>
    </p:spTree>
    <p:extLst>
      <p:ext uri="{BB962C8B-B14F-4D97-AF65-F5344CB8AC3E}">
        <p14:creationId xmlns:p14="http://schemas.microsoft.com/office/powerpoint/2010/main" val="688433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70122-CEF9-A203-67E3-E168EC1934D3}"/>
              </a:ext>
            </a:extLst>
          </p:cNvPr>
          <p:cNvSpPr>
            <a:spLocks noGrp="1"/>
          </p:cNvSpPr>
          <p:nvPr>
            <p:ph type="title"/>
          </p:nvPr>
        </p:nvSpPr>
        <p:spPr/>
        <p:txBody>
          <a:bodyPr/>
          <a:lstStyle/>
          <a:p>
            <a:r>
              <a:rPr lang="en-CA" dirty="0"/>
              <a:t>Freedom From Sin – dead in Christ</a:t>
            </a:r>
          </a:p>
        </p:txBody>
      </p:sp>
      <p:sp>
        <p:nvSpPr>
          <p:cNvPr id="3" name="Content Placeholder 2">
            <a:extLst>
              <a:ext uri="{FF2B5EF4-FFF2-40B4-BE49-F238E27FC236}">
                <a16:creationId xmlns:a16="http://schemas.microsoft.com/office/drawing/2014/main" id="{B1C86449-34EA-F516-0341-19212FEDA9B8}"/>
              </a:ext>
            </a:extLst>
          </p:cNvPr>
          <p:cNvSpPr>
            <a:spLocks noGrp="1"/>
          </p:cNvSpPr>
          <p:nvPr>
            <p:ph idx="1"/>
          </p:nvPr>
        </p:nvSpPr>
        <p:spPr>
          <a:xfrm>
            <a:off x="838200" y="1825625"/>
            <a:ext cx="10515600" cy="4520746"/>
          </a:xfrm>
        </p:spPr>
        <p:txBody>
          <a:bodyPr/>
          <a:lstStyle/>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Romans 6:1</a:t>
            </a:r>
            <a:r>
              <a:rPr lang="en-US" sz="2800" b="0" i="0" u="none" strike="noStrike" baseline="0" dirty="0">
                <a:latin typeface="Times New Roman" panose="02020603050405020304" pitchFamily="18" charset="0"/>
              </a:rPr>
              <a:t> What shall we say then? Shall we continue in sin that grace may abound? </a:t>
            </a:r>
            <a:r>
              <a:rPr lang="en-US" sz="2800" b="0" i="0" u="none" strike="noStrike" baseline="30000" dirty="0">
                <a:latin typeface="Times New Roman" panose="02020603050405020304" pitchFamily="18" charset="0"/>
              </a:rPr>
              <a:t>2</a:t>
            </a:r>
            <a:r>
              <a:rPr lang="en-US" sz="2800" b="0" i="0" u="none" strike="noStrike" baseline="0" dirty="0">
                <a:latin typeface="Times New Roman" panose="02020603050405020304" pitchFamily="18" charset="0"/>
              </a:rPr>
              <a:t> Certainly not! </a:t>
            </a:r>
            <a:r>
              <a:rPr lang="en-US" sz="2800" b="0" i="0" u="sng" strike="noStrike" baseline="0" dirty="0">
                <a:latin typeface="Times New Roman" panose="02020603050405020304" pitchFamily="18" charset="0"/>
              </a:rPr>
              <a:t>How shall we who died to sin live any longer in it?</a:t>
            </a:r>
          </a:p>
          <a:p>
            <a:pPr algn="l"/>
            <a:r>
              <a:rPr lang="en-US" dirty="0">
                <a:latin typeface="Times New Roman" panose="02020603050405020304" pitchFamily="18" charset="0"/>
              </a:rPr>
              <a:t>The blood can take away sin, but can’t take us out of Adam, we were born into him – we need to die for that to happen</a:t>
            </a:r>
          </a:p>
          <a:p>
            <a:r>
              <a:rPr lang="en-US" baseline="30000" dirty="0">
                <a:latin typeface="Times New Roman" panose="02020603050405020304" pitchFamily="18" charset="0"/>
              </a:rPr>
              <a:t>NKJ </a:t>
            </a:r>
            <a:r>
              <a:rPr lang="en-US" b="1" dirty="0">
                <a:latin typeface="Times New Roman" panose="02020603050405020304" pitchFamily="18" charset="0"/>
              </a:rPr>
              <a:t>Romans 6:3</a:t>
            </a:r>
            <a:r>
              <a:rPr lang="en-US" dirty="0">
                <a:latin typeface="Times New Roman" panose="02020603050405020304" pitchFamily="18" charset="0"/>
              </a:rPr>
              <a:t> Or </a:t>
            </a:r>
            <a:r>
              <a:rPr lang="en-US" u="sng" dirty="0">
                <a:latin typeface="Times New Roman" panose="02020603050405020304" pitchFamily="18" charset="0"/>
              </a:rPr>
              <a:t>do you not know </a:t>
            </a:r>
            <a:r>
              <a:rPr lang="en-US" dirty="0">
                <a:latin typeface="Times New Roman" panose="02020603050405020304" pitchFamily="18" charset="0"/>
              </a:rPr>
              <a:t>that as many of us as were baptized into Christ Jesus were </a:t>
            </a:r>
            <a:r>
              <a:rPr lang="en-US" u="sng" dirty="0">
                <a:latin typeface="Times New Roman" panose="02020603050405020304" pitchFamily="18" charset="0"/>
              </a:rPr>
              <a:t>baptized</a:t>
            </a:r>
            <a:r>
              <a:rPr lang="en-US" dirty="0">
                <a:latin typeface="Times New Roman" panose="02020603050405020304" pitchFamily="18" charset="0"/>
              </a:rPr>
              <a:t> into His death? We were born again, grafted into Christ –</a:t>
            </a:r>
          </a:p>
          <a:p>
            <a:r>
              <a:rPr lang="en-US" dirty="0">
                <a:latin typeface="Times New Roman" panose="02020603050405020304" pitchFamily="18" charset="0"/>
              </a:rPr>
              <a:t>Baptism is more than just a sign!!!! It is identification with the death and resurrection of Christ! (Mark 16:16; Acts 2:38)</a:t>
            </a:r>
            <a:endParaRPr lang="en-CA" dirty="0"/>
          </a:p>
        </p:txBody>
      </p:sp>
    </p:spTree>
    <p:extLst>
      <p:ext uri="{BB962C8B-B14F-4D97-AF65-F5344CB8AC3E}">
        <p14:creationId xmlns:p14="http://schemas.microsoft.com/office/powerpoint/2010/main" val="2695342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482DD-1C1D-FAF6-8251-DAEBFD774CA5}"/>
              </a:ext>
            </a:extLst>
          </p:cNvPr>
          <p:cNvSpPr>
            <a:spLocks noGrp="1"/>
          </p:cNvSpPr>
          <p:nvPr>
            <p:ph type="title"/>
          </p:nvPr>
        </p:nvSpPr>
        <p:spPr/>
        <p:txBody>
          <a:bodyPr/>
          <a:lstStyle/>
          <a:p>
            <a:r>
              <a:rPr lang="en-CA" dirty="0"/>
              <a:t>Old is Gone – Adam is dead</a:t>
            </a:r>
          </a:p>
        </p:txBody>
      </p:sp>
      <p:sp>
        <p:nvSpPr>
          <p:cNvPr id="3" name="Content Placeholder 2">
            <a:extLst>
              <a:ext uri="{FF2B5EF4-FFF2-40B4-BE49-F238E27FC236}">
                <a16:creationId xmlns:a16="http://schemas.microsoft.com/office/drawing/2014/main" id="{64C982D3-E229-7329-206B-9C05C2264345}"/>
              </a:ext>
            </a:extLst>
          </p:cNvPr>
          <p:cNvSpPr>
            <a:spLocks noGrp="1"/>
          </p:cNvSpPr>
          <p:nvPr>
            <p:ph idx="1"/>
          </p:nvPr>
        </p:nvSpPr>
        <p:spPr/>
        <p:txBody>
          <a:bodyPr>
            <a:normAutofit/>
          </a:bodyPr>
          <a:lstStyle/>
          <a:p>
            <a:pPr algn="l"/>
            <a:r>
              <a:rPr lang="en-US" sz="2800" b="0" i="0" u="none" strike="noStrike" baseline="30000" dirty="0">
                <a:latin typeface="Times New Roman" panose="02020603050405020304" pitchFamily="18" charset="0"/>
              </a:rPr>
              <a:t>NLT </a:t>
            </a:r>
            <a:r>
              <a:rPr lang="en-US" sz="2800" b="1" i="0" u="none" strike="noStrike" baseline="0" dirty="0">
                <a:latin typeface="Times New Roman" panose="02020603050405020304" pitchFamily="18" charset="0"/>
              </a:rPr>
              <a:t>2 Corinthians 5:14</a:t>
            </a:r>
            <a:r>
              <a:rPr lang="en-US" sz="2800" b="0" i="0" u="none" strike="noStrike" baseline="0" dirty="0">
                <a:latin typeface="Times New Roman" panose="02020603050405020304" pitchFamily="18" charset="0"/>
              </a:rPr>
              <a:t> Whatever we do, it is because Christ's love controls us.</a:t>
            </a:r>
            <a:r>
              <a:rPr lang="en-US" sz="2800" b="1" i="0" u="none" strike="noStrike" baseline="30000" dirty="0">
                <a:latin typeface="Times New Roman" panose="02020603050405020304" pitchFamily="18" charset="0"/>
              </a:rPr>
              <a:t>1 </a:t>
            </a:r>
            <a:r>
              <a:rPr lang="en-US" sz="2800" b="1" i="0" u="none" strike="noStrike" baseline="0" dirty="0">
                <a:latin typeface="Times New Roman" panose="02020603050405020304" pitchFamily="18" charset="0"/>
              </a:rPr>
              <a:t>Since we believe that Christ died for everyone, we also believe that we have all died to the old life we used to live</a:t>
            </a:r>
            <a:r>
              <a:rPr lang="en-US" sz="2800" b="0" i="0" u="none" strike="noStrike" baseline="0" dirty="0">
                <a:latin typeface="Times New Roman" panose="02020603050405020304" pitchFamily="18" charset="0"/>
              </a:rPr>
              <a:t>.</a:t>
            </a:r>
            <a:r>
              <a:rPr lang="en-US" sz="2800" b="0" i="0" u="none" strike="noStrike" baseline="30000" dirty="0">
                <a:latin typeface="Times New Roman" panose="02020603050405020304" pitchFamily="18" charset="0"/>
              </a:rPr>
              <a:t>2 15</a:t>
            </a:r>
            <a:r>
              <a:rPr lang="en-US" sz="2800" b="0" i="0" u="none" strike="noStrike" baseline="0" dirty="0">
                <a:latin typeface="Times New Roman" panose="02020603050405020304" pitchFamily="18" charset="0"/>
              </a:rPr>
              <a:t> He died for everyone so that those who receive his new life will no longer live to please themselves. Instead, they will live to please Christ, who died and was raised for them. </a:t>
            </a:r>
            <a:r>
              <a:rPr lang="en-US" sz="2800" b="0" i="0" u="none" strike="noStrike" baseline="30000" dirty="0">
                <a:latin typeface="Times New Roman" panose="02020603050405020304" pitchFamily="18" charset="0"/>
              </a:rPr>
              <a:t>16</a:t>
            </a:r>
            <a:r>
              <a:rPr lang="en-US" sz="2800" b="0" i="0" u="none" strike="noStrike" baseline="0" dirty="0">
                <a:latin typeface="Times New Roman" panose="02020603050405020304" pitchFamily="18" charset="0"/>
              </a:rPr>
              <a:t> So we have stopped evaluating others by what the world thinks about them. Once I mistakenly thought of Christ that way, as though he were merely a human being. How differently I think about him now! </a:t>
            </a:r>
            <a:r>
              <a:rPr lang="en-US" sz="2800" b="0" i="0" u="none" strike="noStrike" baseline="30000" dirty="0">
                <a:latin typeface="Times New Roman" panose="02020603050405020304" pitchFamily="18" charset="0"/>
              </a:rPr>
              <a:t>17</a:t>
            </a:r>
            <a:r>
              <a:rPr lang="en-US" sz="2800" b="0" i="0" u="none" strike="noStrike" baseline="0" dirty="0">
                <a:latin typeface="Times New Roman" panose="02020603050405020304" pitchFamily="18" charset="0"/>
              </a:rPr>
              <a:t> </a:t>
            </a:r>
            <a:r>
              <a:rPr lang="en-US" sz="2800" b="0" i="0" u="sng" strike="noStrike" baseline="0" dirty="0">
                <a:latin typeface="Times New Roman" panose="02020603050405020304" pitchFamily="18" charset="0"/>
              </a:rPr>
              <a:t>What this means is that those who become Christians become new persons. They are not the same anymore, for the old life is gone. A new life has begun!</a:t>
            </a:r>
            <a:endParaRPr lang="en-CA" dirty="0"/>
          </a:p>
        </p:txBody>
      </p:sp>
    </p:spTree>
    <p:extLst>
      <p:ext uri="{BB962C8B-B14F-4D97-AF65-F5344CB8AC3E}">
        <p14:creationId xmlns:p14="http://schemas.microsoft.com/office/powerpoint/2010/main" val="1524196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36C89-A3DC-3EED-3DB8-995B7D77B599}"/>
              </a:ext>
            </a:extLst>
          </p:cNvPr>
          <p:cNvSpPr>
            <a:spLocks noGrp="1"/>
          </p:cNvSpPr>
          <p:nvPr>
            <p:ph type="title"/>
          </p:nvPr>
        </p:nvSpPr>
        <p:spPr>
          <a:xfrm>
            <a:off x="674915" y="365125"/>
            <a:ext cx="10929256" cy="1325563"/>
          </a:xfrm>
        </p:spPr>
        <p:txBody>
          <a:bodyPr/>
          <a:lstStyle/>
          <a:p>
            <a:r>
              <a:rPr lang="en-CA" dirty="0"/>
              <a:t>As ones united with Christ, we identify with Him</a:t>
            </a:r>
          </a:p>
        </p:txBody>
      </p:sp>
      <p:sp>
        <p:nvSpPr>
          <p:cNvPr id="3" name="Content Placeholder 2">
            <a:extLst>
              <a:ext uri="{FF2B5EF4-FFF2-40B4-BE49-F238E27FC236}">
                <a16:creationId xmlns:a16="http://schemas.microsoft.com/office/drawing/2014/main" id="{D0EB53A6-E308-3844-DF3C-6F20CE5E4B0A}"/>
              </a:ext>
            </a:extLst>
          </p:cNvPr>
          <p:cNvSpPr>
            <a:spLocks noGrp="1"/>
          </p:cNvSpPr>
          <p:nvPr>
            <p:ph idx="1"/>
          </p:nvPr>
        </p:nvSpPr>
        <p:spPr/>
        <p:txBody>
          <a:bodyPr>
            <a:normAutofit lnSpcReduction="10000"/>
          </a:bodyPr>
          <a:lstStyle/>
          <a:p>
            <a:r>
              <a:rPr lang="en-US" sz="2800" b="0" i="0" u="none" strike="noStrike" baseline="30000" dirty="0">
                <a:latin typeface="Times New Roman" panose="02020603050405020304" pitchFamily="18" charset="0"/>
              </a:rPr>
              <a:t>NIV </a:t>
            </a:r>
            <a:r>
              <a:rPr lang="en-US" sz="2800" b="1" i="0" u="none" strike="noStrike" baseline="0" dirty="0">
                <a:latin typeface="Times New Roman" panose="02020603050405020304" pitchFamily="18" charset="0"/>
              </a:rPr>
              <a:t>1 Corinthians 15:45</a:t>
            </a:r>
            <a:r>
              <a:rPr lang="en-US" sz="2800" b="0" i="0" u="none" strike="noStrike" baseline="0" dirty="0">
                <a:latin typeface="Times New Roman" panose="02020603050405020304" pitchFamily="18" charset="0"/>
              </a:rPr>
              <a:t> So it is written: "The first man Adam became a living being"; {</a:t>
            </a:r>
            <a:r>
              <a:rPr lang="en-US" sz="2800" b="0" i="1" u="none" strike="noStrike" baseline="0" dirty="0">
                <a:latin typeface="Times New Roman" panose="02020603050405020304" pitchFamily="18" charset="0"/>
              </a:rPr>
              <a:t>45 </a:t>
            </a:r>
            <a:r>
              <a:rPr lang="en-US" sz="2800" b="0" i="0" u="none" strike="noStrike" baseline="0" dirty="0">
                <a:latin typeface="Times New Roman" panose="02020603050405020304" pitchFamily="18" charset="0"/>
              </a:rPr>
              <a:t>Gen. 2:7} the last Adam, a life-giving spirit. </a:t>
            </a:r>
            <a:r>
              <a:rPr lang="en-US" sz="2800" b="0" i="0" u="none" strike="noStrike" baseline="30000" dirty="0">
                <a:latin typeface="Times New Roman" panose="02020603050405020304" pitchFamily="18" charset="0"/>
              </a:rPr>
              <a:t>46</a:t>
            </a:r>
            <a:r>
              <a:rPr lang="en-US" sz="2800" b="0" i="0" u="none" strike="noStrike" baseline="0" dirty="0">
                <a:latin typeface="Times New Roman" panose="02020603050405020304" pitchFamily="18" charset="0"/>
              </a:rPr>
              <a:t> The spiritual did not come first, but the natural, and after that the spiritual. </a:t>
            </a:r>
            <a:r>
              <a:rPr lang="en-US" sz="2800" b="0" i="0" u="none" strike="noStrike" baseline="30000" dirty="0">
                <a:latin typeface="Times New Roman" panose="02020603050405020304" pitchFamily="18" charset="0"/>
              </a:rPr>
              <a:t>47</a:t>
            </a:r>
            <a:r>
              <a:rPr lang="en-US" sz="2800" b="0" i="0" u="none" strike="noStrike" baseline="0" dirty="0">
                <a:latin typeface="Times New Roman" panose="02020603050405020304" pitchFamily="18" charset="0"/>
              </a:rPr>
              <a:t> The first man was of the dust of the earth, the second man from heaven. </a:t>
            </a:r>
            <a:r>
              <a:rPr lang="en-US" sz="2800" b="0" i="0" u="none" strike="noStrike" baseline="30000" dirty="0">
                <a:latin typeface="Times New Roman" panose="02020603050405020304" pitchFamily="18" charset="0"/>
              </a:rPr>
              <a:t>48</a:t>
            </a:r>
            <a:r>
              <a:rPr lang="en-US" sz="2800" b="0" i="0" u="none" strike="noStrike" baseline="0" dirty="0">
                <a:latin typeface="Times New Roman" panose="02020603050405020304" pitchFamily="18" charset="0"/>
              </a:rPr>
              <a:t> As was the earthly man, so are those who are of the earth; </a:t>
            </a:r>
            <a:r>
              <a:rPr lang="en-US" sz="2800" b="0" i="0" u="sng" strike="noStrike" baseline="0" dirty="0">
                <a:latin typeface="Times New Roman" panose="02020603050405020304" pitchFamily="18" charset="0"/>
              </a:rPr>
              <a:t>and as is the man from heaven, so also are those who are of heaven. </a:t>
            </a:r>
            <a:r>
              <a:rPr lang="en-US" sz="2800" b="0" i="0" u="none" strike="noStrike" baseline="30000" dirty="0">
                <a:latin typeface="Times New Roman" panose="02020603050405020304" pitchFamily="18" charset="0"/>
              </a:rPr>
              <a:t>49</a:t>
            </a:r>
            <a:r>
              <a:rPr lang="en-US" sz="2800" b="0" i="0" u="none" strike="noStrike" baseline="0" dirty="0">
                <a:latin typeface="Times New Roman" panose="02020603050405020304" pitchFamily="18" charset="0"/>
              </a:rPr>
              <a:t> And just as we have borne the likeness of the earthly man, so shall we {</a:t>
            </a:r>
            <a:r>
              <a:rPr lang="en-US" sz="2800" b="0" i="1" u="none" strike="noStrike" baseline="0" dirty="0">
                <a:latin typeface="Times New Roman" panose="02020603050405020304" pitchFamily="18" charset="0"/>
              </a:rPr>
              <a:t>49 </a:t>
            </a:r>
            <a:r>
              <a:rPr lang="en-US" sz="2800" b="1" i="0" u="none" strike="noStrike" baseline="0" dirty="0">
                <a:latin typeface="Times New Roman" panose="02020603050405020304" pitchFamily="18" charset="0"/>
              </a:rPr>
              <a:t>Some early manuscripts ‘so let us’</a:t>
            </a:r>
            <a:r>
              <a:rPr lang="en-US" sz="2800" b="0" i="0" u="none" strike="noStrike" baseline="0" dirty="0">
                <a:latin typeface="Times New Roman" panose="02020603050405020304" pitchFamily="18" charset="0"/>
              </a:rPr>
              <a:t>} bear the likeness of the man from heaven.</a:t>
            </a:r>
          </a:p>
          <a:p>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Colossians 1:13</a:t>
            </a:r>
            <a:r>
              <a:rPr lang="en-US" sz="2800" b="0" i="0" u="none" strike="noStrike" baseline="0" dirty="0">
                <a:latin typeface="Times New Roman" panose="02020603050405020304" pitchFamily="18" charset="0"/>
              </a:rPr>
              <a:t> He has delivered us from the power of darkness and conveyed </a:t>
            </a:r>
            <a:r>
              <a:rPr lang="en-US" sz="2800" b="0" i="1" u="none" strike="noStrike" baseline="0" dirty="0">
                <a:latin typeface="Times New Roman" panose="02020603050405020304" pitchFamily="18" charset="0"/>
              </a:rPr>
              <a:t>us </a:t>
            </a:r>
            <a:r>
              <a:rPr lang="en-US" sz="2800" b="0" i="0" u="none" strike="noStrike" baseline="0" dirty="0">
                <a:latin typeface="Times New Roman" panose="02020603050405020304" pitchFamily="18" charset="0"/>
              </a:rPr>
              <a:t>into the kingdom of the Son of His love, </a:t>
            </a:r>
            <a:r>
              <a:rPr lang="en-US" sz="2800" b="0" i="0" u="none" strike="noStrike" baseline="30000" dirty="0">
                <a:latin typeface="Times New Roman" panose="02020603050405020304" pitchFamily="18" charset="0"/>
              </a:rPr>
              <a:t>14</a:t>
            </a:r>
            <a:r>
              <a:rPr lang="en-US" sz="2800" b="0" i="0" u="none" strike="noStrike" baseline="0" dirty="0">
                <a:latin typeface="Times New Roman" panose="02020603050405020304" pitchFamily="18" charset="0"/>
              </a:rPr>
              <a:t> in whom we have redemption through His blood, the forgiveness of sins.</a:t>
            </a:r>
            <a:endParaRPr lang="en-CA" dirty="0"/>
          </a:p>
        </p:txBody>
      </p:sp>
    </p:spTree>
    <p:extLst>
      <p:ext uri="{BB962C8B-B14F-4D97-AF65-F5344CB8AC3E}">
        <p14:creationId xmlns:p14="http://schemas.microsoft.com/office/powerpoint/2010/main" val="2071766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19897-C708-48B2-C932-B14B322C31A1}"/>
              </a:ext>
            </a:extLst>
          </p:cNvPr>
          <p:cNvSpPr>
            <a:spLocks noGrp="1"/>
          </p:cNvSpPr>
          <p:nvPr>
            <p:ph type="title"/>
          </p:nvPr>
        </p:nvSpPr>
        <p:spPr/>
        <p:txBody>
          <a:bodyPr/>
          <a:lstStyle/>
          <a:p>
            <a:r>
              <a:rPr lang="en-CA" dirty="0"/>
              <a:t>We are who we are because of Him</a:t>
            </a:r>
          </a:p>
        </p:txBody>
      </p:sp>
      <p:sp>
        <p:nvSpPr>
          <p:cNvPr id="3" name="Content Placeholder 2">
            <a:extLst>
              <a:ext uri="{FF2B5EF4-FFF2-40B4-BE49-F238E27FC236}">
                <a16:creationId xmlns:a16="http://schemas.microsoft.com/office/drawing/2014/main" id="{4555A2E9-9C44-8F27-F07C-1907BD843A3F}"/>
              </a:ext>
            </a:extLst>
          </p:cNvPr>
          <p:cNvSpPr>
            <a:spLocks noGrp="1"/>
          </p:cNvSpPr>
          <p:nvPr>
            <p:ph idx="1"/>
          </p:nvPr>
        </p:nvSpPr>
        <p:spPr/>
        <p:txBody>
          <a:bodyPr>
            <a:normAutofit fontScale="92500"/>
          </a:bodyPr>
          <a:lstStyle/>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1 Corinthians 1:30</a:t>
            </a:r>
            <a:r>
              <a:rPr lang="en-US" sz="2800" b="0" i="0" u="none" strike="noStrike" baseline="0" dirty="0">
                <a:latin typeface="Times New Roman" panose="02020603050405020304" pitchFamily="18" charset="0"/>
              </a:rPr>
              <a:t> But of Him </a:t>
            </a:r>
            <a:r>
              <a:rPr lang="en-US" sz="2800" b="0" i="0" u="sng" strike="noStrike" baseline="0" dirty="0">
                <a:latin typeface="Times New Roman" panose="02020603050405020304" pitchFamily="18" charset="0"/>
              </a:rPr>
              <a:t>you are in Christ Jesus</a:t>
            </a:r>
            <a:r>
              <a:rPr lang="en-US" sz="2800" b="0" i="0" u="none" strike="noStrike" baseline="0" dirty="0">
                <a:latin typeface="Times New Roman" panose="02020603050405020304" pitchFamily="18" charset="0"/>
              </a:rPr>
              <a:t>, who became for us wisdom from God -- and righteousness and sanctification and redemption </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Colossians 3:3</a:t>
            </a:r>
            <a:r>
              <a:rPr lang="en-US" sz="2800" b="0" i="0" u="none" strike="noStrike" baseline="0" dirty="0">
                <a:latin typeface="Times New Roman" panose="02020603050405020304" pitchFamily="18" charset="0"/>
              </a:rPr>
              <a:t> For you died, and your life is hidden with Christ in God.</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Galatians 2:20</a:t>
            </a:r>
            <a:r>
              <a:rPr lang="en-US" sz="2800" b="0" i="0" u="none" strike="noStrike" baseline="0" dirty="0">
                <a:latin typeface="Times New Roman" panose="02020603050405020304" pitchFamily="18" charset="0"/>
              </a:rPr>
              <a:t> "I have been crucified with Christ; it is no longer I who live, but Christ lives in me; and the </a:t>
            </a:r>
            <a:r>
              <a:rPr lang="en-US" sz="2800" b="0" i="1" u="none" strike="noStrike" baseline="0" dirty="0">
                <a:latin typeface="Times New Roman" panose="02020603050405020304" pitchFamily="18" charset="0"/>
              </a:rPr>
              <a:t>life </a:t>
            </a:r>
            <a:r>
              <a:rPr lang="en-US" sz="2800" b="0" i="0" u="none" strike="noStrike" baseline="0" dirty="0">
                <a:latin typeface="Times New Roman" panose="02020603050405020304" pitchFamily="18" charset="0"/>
              </a:rPr>
              <a:t>which I now live in the flesh I live by faith in the Son of God, who loved me and gave Himself for me.</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Galatians 6:14</a:t>
            </a:r>
            <a:r>
              <a:rPr lang="en-US" sz="2800" b="0" i="0" u="none" strike="noStrike" baseline="0" dirty="0">
                <a:latin typeface="Times New Roman" panose="02020603050405020304" pitchFamily="18" charset="0"/>
              </a:rPr>
              <a:t> But God forbid that I should boast except in the cross of our Lord Jesus Christ, by whom the world has been crucified to me, and I to the world.</a:t>
            </a:r>
            <a:endParaRPr lang="en-CA" dirty="0"/>
          </a:p>
        </p:txBody>
      </p:sp>
    </p:spTree>
    <p:extLst>
      <p:ext uri="{BB962C8B-B14F-4D97-AF65-F5344CB8AC3E}">
        <p14:creationId xmlns:p14="http://schemas.microsoft.com/office/powerpoint/2010/main" val="73582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DAE30-E307-9DF7-97AD-DC973C6367B1}"/>
              </a:ext>
            </a:extLst>
          </p:cNvPr>
          <p:cNvSpPr>
            <a:spLocks noGrp="1"/>
          </p:cNvSpPr>
          <p:nvPr>
            <p:ph type="title"/>
          </p:nvPr>
        </p:nvSpPr>
        <p:spPr>
          <a:xfrm>
            <a:off x="293913" y="365126"/>
            <a:ext cx="11342915" cy="669018"/>
          </a:xfrm>
        </p:spPr>
        <p:txBody>
          <a:bodyPr>
            <a:normAutofit/>
          </a:bodyPr>
          <a:lstStyle/>
          <a:p>
            <a:r>
              <a:rPr lang="en-CA" sz="4000" dirty="0"/>
              <a:t>What are we? Dead to sin…alive in Christ (Rom. 6)</a:t>
            </a:r>
          </a:p>
        </p:txBody>
      </p:sp>
      <p:sp>
        <p:nvSpPr>
          <p:cNvPr id="3" name="Content Placeholder 2">
            <a:extLst>
              <a:ext uri="{FF2B5EF4-FFF2-40B4-BE49-F238E27FC236}">
                <a16:creationId xmlns:a16="http://schemas.microsoft.com/office/drawing/2014/main" id="{DFBDE553-ACCA-23D0-5B98-2872C6F3CEBB}"/>
              </a:ext>
            </a:extLst>
          </p:cNvPr>
          <p:cNvSpPr>
            <a:spLocks noGrp="1"/>
          </p:cNvSpPr>
          <p:nvPr>
            <p:ph idx="1"/>
          </p:nvPr>
        </p:nvSpPr>
        <p:spPr>
          <a:xfrm>
            <a:off x="555172" y="1251858"/>
            <a:ext cx="11081656" cy="5442856"/>
          </a:xfrm>
        </p:spPr>
        <p:txBody>
          <a:bodyPr>
            <a:normAutofit lnSpcReduction="10000"/>
          </a:bodyPr>
          <a:lstStyle/>
          <a:p>
            <a:r>
              <a:rPr lang="en-US" sz="2800" b="0" i="0" u="none" strike="noStrike" baseline="30000" dirty="0">
                <a:latin typeface="Times New Roman" panose="02020603050405020304" pitchFamily="18" charset="0"/>
              </a:rPr>
              <a:t>4</a:t>
            </a:r>
            <a:r>
              <a:rPr lang="en-US" sz="2800" b="0" i="0" u="none" strike="noStrike" baseline="0" dirty="0">
                <a:latin typeface="Times New Roman" panose="02020603050405020304" pitchFamily="18" charset="0"/>
              </a:rPr>
              <a:t> Therefore we were buried with Him through baptism into death, that just as Christ was raised from the dead by the glory of the Father, even so </a:t>
            </a:r>
            <a:r>
              <a:rPr lang="en-US" sz="2800" b="0" i="0" u="sng" strike="noStrike" baseline="0" dirty="0">
                <a:latin typeface="Times New Roman" panose="02020603050405020304" pitchFamily="18" charset="0"/>
              </a:rPr>
              <a:t>we also should walk in newness of life</a:t>
            </a:r>
            <a:r>
              <a:rPr lang="en-US" sz="2800" b="0" i="0" u="none" strike="noStrike" baseline="0" dirty="0">
                <a:latin typeface="Times New Roman" panose="02020603050405020304" pitchFamily="18" charset="0"/>
              </a:rPr>
              <a:t>. </a:t>
            </a:r>
            <a:r>
              <a:rPr lang="en-US" sz="2800" b="0" i="0" u="none" strike="noStrike" baseline="30000" dirty="0">
                <a:latin typeface="Times New Roman" panose="02020603050405020304" pitchFamily="18" charset="0"/>
              </a:rPr>
              <a:t>5</a:t>
            </a:r>
            <a:r>
              <a:rPr lang="en-US" sz="2800" b="0" i="0" u="none" strike="noStrike" baseline="0" dirty="0">
                <a:latin typeface="Times New Roman" panose="02020603050405020304" pitchFamily="18" charset="0"/>
              </a:rPr>
              <a:t> For if we have been united together in the likeness of His death, certainly we also shall be </a:t>
            </a:r>
            <a:r>
              <a:rPr lang="en-US" sz="2800" b="0" i="1" u="none" strike="noStrike" baseline="0" dirty="0">
                <a:latin typeface="Times New Roman" panose="02020603050405020304" pitchFamily="18" charset="0"/>
              </a:rPr>
              <a:t>in the likeness </a:t>
            </a:r>
            <a:r>
              <a:rPr lang="en-US" sz="2800" b="0" i="0" u="none" strike="noStrike" baseline="0" dirty="0">
                <a:latin typeface="Times New Roman" panose="02020603050405020304" pitchFamily="18" charset="0"/>
              </a:rPr>
              <a:t>of </a:t>
            </a:r>
            <a:r>
              <a:rPr lang="en-US" sz="2800" b="0" i="1" u="none" strike="noStrike" baseline="0" dirty="0">
                <a:latin typeface="Times New Roman" panose="02020603050405020304" pitchFamily="18" charset="0"/>
              </a:rPr>
              <a:t>His </a:t>
            </a:r>
            <a:r>
              <a:rPr lang="en-US" sz="2800" b="0" i="0" u="none" strike="noStrike" baseline="0" dirty="0">
                <a:latin typeface="Times New Roman" panose="02020603050405020304" pitchFamily="18" charset="0"/>
              </a:rPr>
              <a:t>resurrection, </a:t>
            </a:r>
            <a:r>
              <a:rPr lang="en-US" sz="2800" b="0" i="0" u="none" strike="noStrike" baseline="30000" dirty="0">
                <a:latin typeface="Times New Roman" panose="02020603050405020304" pitchFamily="18" charset="0"/>
              </a:rPr>
              <a:t>6</a:t>
            </a:r>
            <a:r>
              <a:rPr lang="en-US" sz="2800" b="0" i="0" u="none" strike="noStrike" baseline="0" dirty="0">
                <a:latin typeface="Times New Roman" panose="02020603050405020304" pitchFamily="18" charset="0"/>
              </a:rPr>
              <a:t> knowing this, that our old man was crucified with </a:t>
            </a:r>
            <a:r>
              <a:rPr lang="en-US" sz="2800" b="0" i="1" u="none" strike="noStrike" baseline="0" dirty="0">
                <a:latin typeface="Times New Roman" panose="02020603050405020304" pitchFamily="18" charset="0"/>
              </a:rPr>
              <a:t>Him, </a:t>
            </a:r>
            <a:r>
              <a:rPr lang="en-US" sz="2800" b="0" i="0" u="sng" strike="noStrike" baseline="0" dirty="0">
                <a:latin typeface="Times New Roman" panose="02020603050405020304" pitchFamily="18" charset="0"/>
              </a:rPr>
              <a:t>that the body of sin might be done away with, that we should no longer be slaves of sin</a:t>
            </a:r>
            <a:r>
              <a:rPr lang="en-US" sz="2800" b="0" i="0" u="none" strike="noStrike" baseline="0" dirty="0">
                <a:latin typeface="Times New Roman" panose="02020603050405020304" pitchFamily="18" charset="0"/>
              </a:rPr>
              <a:t>. </a:t>
            </a:r>
            <a:r>
              <a:rPr lang="en-US" sz="2800" b="0" i="0" u="none" strike="noStrike" baseline="30000" dirty="0">
                <a:latin typeface="Times New Roman" panose="02020603050405020304" pitchFamily="18" charset="0"/>
              </a:rPr>
              <a:t>7</a:t>
            </a:r>
            <a:r>
              <a:rPr lang="en-US" sz="2800" b="0" i="0" u="none" strike="noStrike" baseline="0" dirty="0">
                <a:latin typeface="Times New Roman" panose="02020603050405020304" pitchFamily="18" charset="0"/>
              </a:rPr>
              <a:t> For he who has died has been freed from sin. </a:t>
            </a:r>
            <a:r>
              <a:rPr lang="en-US" sz="2800" b="0" i="0" u="none" strike="noStrike" baseline="30000" dirty="0">
                <a:latin typeface="Times New Roman" panose="02020603050405020304" pitchFamily="18" charset="0"/>
              </a:rPr>
              <a:t>8</a:t>
            </a:r>
            <a:r>
              <a:rPr lang="en-US" sz="2800" b="0" i="0" u="none" strike="noStrike" baseline="0" dirty="0">
                <a:latin typeface="Times New Roman" panose="02020603050405020304" pitchFamily="18" charset="0"/>
              </a:rPr>
              <a:t> Now if we died with Christ, we believe that we shall also live with Him, </a:t>
            </a:r>
            <a:r>
              <a:rPr lang="en-US" sz="2800" b="0" i="0" u="none" strike="noStrike" baseline="30000" dirty="0">
                <a:latin typeface="Times New Roman" panose="02020603050405020304" pitchFamily="18" charset="0"/>
              </a:rPr>
              <a:t>9</a:t>
            </a:r>
            <a:r>
              <a:rPr lang="en-US" sz="2800" b="0" i="0" u="none" strike="noStrike" baseline="0" dirty="0">
                <a:latin typeface="Times New Roman" panose="02020603050405020304" pitchFamily="18" charset="0"/>
              </a:rPr>
              <a:t> knowing that Christ, having been raised from the dead, dies no more. Death no longer has dominion over Him. </a:t>
            </a:r>
            <a:r>
              <a:rPr lang="en-US" sz="2800" b="0" i="0" u="none" strike="noStrike" baseline="30000" dirty="0">
                <a:latin typeface="Times New Roman" panose="02020603050405020304" pitchFamily="18" charset="0"/>
              </a:rPr>
              <a:t>10</a:t>
            </a:r>
            <a:r>
              <a:rPr lang="en-US" sz="2800" b="0" i="0" u="none" strike="noStrike" baseline="0" dirty="0">
                <a:latin typeface="Times New Roman" panose="02020603050405020304" pitchFamily="18" charset="0"/>
              </a:rPr>
              <a:t> For </a:t>
            </a:r>
            <a:r>
              <a:rPr lang="en-US" sz="2800" b="0" i="1" u="none" strike="noStrike" baseline="0" dirty="0">
                <a:latin typeface="Times New Roman" panose="02020603050405020304" pitchFamily="18" charset="0"/>
              </a:rPr>
              <a:t>the death </a:t>
            </a:r>
            <a:r>
              <a:rPr lang="en-US" sz="2800" b="0" i="0" u="none" strike="noStrike" baseline="0" dirty="0">
                <a:latin typeface="Times New Roman" panose="02020603050405020304" pitchFamily="18" charset="0"/>
              </a:rPr>
              <a:t>that He died, He died to sin once for all; but </a:t>
            </a:r>
            <a:r>
              <a:rPr lang="en-US" sz="2800" b="0" i="1" u="none" strike="noStrike" baseline="0" dirty="0">
                <a:latin typeface="Times New Roman" panose="02020603050405020304" pitchFamily="18" charset="0"/>
              </a:rPr>
              <a:t>the life </a:t>
            </a:r>
            <a:r>
              <a:rPr lang="en-US" sz="2800" b="0" i="0" u="none" strike="noStrike" baseline="0" dirty="0">
                <a:latin typeface="Times New Roman" panose="02020603050405020304" pitchFamily="18" charset="0"/>
              </a:rPr>
              <a:t>that He lives, He lives to God. </a:t>
            </a:r>
            <a:r>
              <a:rPr lang="en-US" sz="2800" b="0" i="0" u="none" strike="noStrike" baseline="30000" dirty="0">
                <a:latin typeface="Times New Roman" panose="02020603050405020304" pitchFamily="18" charset="0"/>
              </a:rPr>
              <a:t>11</a:t>
            </a:r>
            <a:r>
              <a:rPr lang="en-US" sz="2800" b="0" i="0" u="none" strike="noStrike" baseline="0" dirty="0">
                <a:latin typeface="Times New Roman" panose="02020603050405020304" pitchFamily="18" charset="0"/>
              </a:rPr>
              <a:t> </a:t>
            </a:r>
            <a:r>
              <a:rPr lang="en-US" sz="2800" b="0" i="0" u="sng" strike="noStrike" baseline="0" dirty="0">
                <a:latin typeface="Times New Roman" panose="02020603050405020304" pitchFamily="18" charset="0"/>
              </a:rPr>
              <a:t>Likewise you also, reckon yourselves to be dead indeed to sin, but alive to God in Christ Jesus our Lord. </a:t>
            </a:r>
            <a:r>
              <a:rPr lang="en-US" sz="2800" b="0" i="0" u="none" strike="noStrike" baseline="0">
                <a:latin typeface="Times New Roman" panose="02020603050405020304" pitchFamily="18" charset="0"/>
              </a:rPr>
              <a:t>Therefore do not let sin reign in your mortal body, that you should obey it in its lusts.</a:t>
            </a:r>
            <a:endParaRPr lang="en-CA" u="sng" dirty="0"/>
          </a:p>
        </p:txBody>
      </p:sp>
    </p:spTree>
    <p:extLst>
      <p:ext uri="{BB962C8B-B14F-4D97-AF65-F5344CB8AC3E}">
        <p14:creationId xmlns:p14="http://schemas.microsoft.com/office/powerpoint/2010/main" val="2991898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05C7A-53FC-5035-08BE-74FA5B207B52}"/>
              </a:ext>
            </a:extLst>
          </p:cNvPr>
          <p:cNvSpPr>
            <a:spLocks noGrp="1"/>
          </p:cNvSpPr>
          <p:nvPr>
            <p:ph type="title"/>
          </p:nvPr>
        </p:nvSpPr>
        <p:spPr/>
        <p:txBody>
          <a:bodyPr/>
          <a:lstStyle/>
          <a:p>
            <a:r>
              <a:rPr lang="en-CA" dirty="0"/>
              <a:t>We are a new people/race in Christ – Adam is Dead, we are new!</a:t>
            </a:r>
          </a:p>
        </p:txBody>
      </p:sp>
      <p:sp>
        <p:nvSpPr>
          <p:cNvPr id="3" name="Content Placeholder 2">
            <a:extLst>
              <a:ext uri="{FF2B5EF4-FFF2-40B4-BE49-F238E27FC236}">
                <a16:creationId xmlns:a16="http://schemas.microsoft.com/office/drawing/2014/main" id="{AE5F002B-8278-7827-B5ED-6B100C1B2906}"/>
              </a:ext>
            </a:extLst>
          </p:cNvPr>
          <p:cNvSpPr>
            <a:spLocks noGrp="1"/>
          </p:cNvSpPr>
          <p:nvPr>
            <p:ph idx="1"/>
          </p:nvPr>
        </p:nvSpPr>
        <p:spPr>
          <a:xfrm>
            <a:off x="838200" y="1825625"/>
            <a:ext cx="10515600" cy="4667250"/>
          </a:xfrm>
        </p:spPr>
        <p:txBody>
          <a:bodyPr>
            <a:normAutofit/>
          </a:bodyPr>
          <a:lstStyle/>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1 Peter 4:1</a:t>
            </a:r>
            <a:r>
              <a:rPr lang="en-US" sz="2800" b="0" i="0" u="none" strike="noStrike" baseline="0" dirty="0">
                <a:latin typeface="Times New Roman" panose="02020603050405020304" pitchFamily="18" charset="0"/>
              </a:rPr>
              <a:t> Therefore, since Christ suffered for us in the flesh, arm yourselves also with the same mind, for he who has suffered in the flesh has ceased from sin,</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1 John 3:8</a:t>
            </a:r>
            <a:r>
              <a:rPr lang="en-US" sz="2800" b="0" i="0" u="none" strike="noStrike" baseline="0" dirty="0">
                <a:latin typeface="Times New Roman" panose="02020603050405020304" pitchFamily="18" charset="0"/>
              </a:rPr>
              <a:t> He who sins is of the devil, for the devil has sinned from the beginning. For this purpose the Son of God was manifested, that He might destroy the works of the devil. </a:t>
            </a:r>
            <a:r>
              <a:rPr lang="en-US" sz="2800" b="0" i="0" u="none" strike="noStrike" baseline="30000" dirty="0">
                <a:latin typeface="Times New Roman" panose="02020603050405020304" pitchFamily="18" charset="0"/>
              </a:rPr>
              <a:t>9</a:t>
            </a:r>
            <a:r>
              <a:rPr lang="en-US" sz="2800" b="0" i="0" u="none" strike="noStrike" baseline="0" dirty="0">
                <a:latin typeface="Times New Roman" panose="02020603050405020304" pitchFamily="18" charset="0"/>
              </a:rPr>
              <a:t> Whoever has been born of God does not sin, for His seed remains in him; and he cannot sin, because he has been born of God.</a:t>
            </a:r>
          </a:p>
          <a:p>
            <a:pPr algn="l"/>
            <a:r>
              <a:rPr lang="en-US" dirty="0">
                <a:latin typeface="Times New Roman" panose="02020603050405020304" pitchFamily="18" charset="0"/>
              </a:rPr>
              <a:t>Jesus doesn’t stop sin, He kills the old Adam in us that allows sin to manifest – it’s a done deal</a:t>
            </a:r>
            <a:endParaRPr lang="en-US" sz="2800" b="0" i="0" u="none" strike="noStrike" baseline="0" dirty="0">
              <a:latin typeface="Times New Roman" panose="02020603050405020304" pitchFamily="18" charset="0"/>
            </a:endParaRPr>
          </a:p>
          <a:p>
            <a:endParaRPr lang="en-CA" dirty="0"/>
          </a:p>
        </p:txBody>
      </p:sp>
    </p:spTree>
    <p:extLst>
      <p:ext uri="{BB962C8B-B14F-4D97-AF65-F5344CB8AC3E}">
        <p14:creationId xmlns:p14="http://schemas.microsoft.com/office/powerpoint/2010/main" val="690535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E551C-1770-037E-0683-A9D1CF31F0E0}"/>
              </a:ext>
            </a:extLst>
          </p:cNvPr>
          <p:cNvSpPr>
            <a:spLocks noGrp="1"/>
          </p:cNvSpPr>
          <p:nvPr>
            <p:ph type="title"/>
          </p:nvPr>
        </p:nvSpPr>
        <p:spPr/>
        <p:txBody>
          <a:bodyPr/>
          <a:lstStyle/>
          <a:p>
            <a:r>
              <a:rPr lang="en-CA" dirty="0"/>
              <a:t>A new beginning – in freedom and power</a:t>
            </a:r>
          </a:p>
        </p:txBody>
      </p:sp>
      <p:sp>
        <p:nvSpPr>
          <p:cNvPr id="3" name="Content Placeholder 2">
            <a:extLst>
              <a:ext uri="{FF2B5EF4-FFF2-40B4-BE49-F238E27FC236}">
                <a16:creationId xmlns:a16="http://schemas.microsoft.com/office/drawing/2014/main" id="{7BF689E8-4F85-D20A-DE86-9E1AE60812DD}"/>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30000" noProof="0" dirty="0">
                <a:ln>
                  <a:noFill/>
                </a:ln>
                <a:solidFill>
                  <a:prstClr val="black"/>
                </a:solidFill>
                <a:effectLst/>
                <a:uLnTx/>
                <a:uFillTx/>
                <a:latin typeface="Times New Roman" panose="02020603050405020304" pitchFamily="18" charset="0"/>
                <a:ea typeface="+mn-ea"/>
                <a:cs typeface="+mn-cs"/>
              </a:rPr>
              <a:t>NKJ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Romans 5:8</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…Christ died for us.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30000" noProof="0" dirty="0">
                <a:ln>
                  <a:noFill/>
                </a:ln>
                <a:solidFill>
                  <a:prstClr val="black"/>
                </a:solidFill>
                <a:effectLst/>
                <a:uLnTx/>
                <a:uFillTx/>
                <a:latin typeface="Times New Roman" panose="02020603050405020304" pitchFamily="18" charset="0"/>
                <a:ea typeface="+mn-ea"/>
                <a:cs typeface="+mn-cs"/>
              </a:rPr>
              <a:t>NKJ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Romans 6:8</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…we died with Christ</a:t>
            </a:r>
          </a:p>
          <a:p>
            <a:r>
              <a:rPr lang="en-CA" dirty="0"/>
              <a:t>Jesus is the “last Adam” (1Cor. 15:45) – Adam is dead - Gone</a:t>
            </a:r>
          </a:p>
          <a:p>
            <a:r>
              <a:rPr lang="en-CA" dirty="0"/>
              <a:t>Jesus is the “second man” (1Cor. 15:47) – a new humanity</a:t>
            </a:r>
          </a:p>
          <a:p>
            <a:r>
              <a:rPr lang="en-US" sz="2800" b="0" i="0" u="none" strike="noStrike" baseline="30000" dirty="0">
                <a:latin typeface="Times New Roman" panose="02020603050405020304" pitchFamily="18" charset="0"/>
              </a:rPr>
              <a:t>NLT </a:t>
            </a:r>
            <a:r>
              <a:rPr lang="en-US" sz="2800" b="1" i="0" u="none" strike="noStrike" baseline="0" dirty="0">
                <a:latin typeface="Times New Roman" panose="02020603050405020304" pitchFamily="18" charset="0"/>
              </a:rPr>
              <a:t>1 Corinthians 15:22</a:t>
            </a:r>
            <a:r>
              <a:rPr lang="en-US" sz="2800" b="0" i="0" u="none" strike="noStrike" baseline="0" dirty="0">
                <a:latin typeface="Times New Roman" panose="02020603050405020304" pitchFamily="18" charset="0"/>
              </a:rPr>
              <a:t> Everyone dies because all of us are related to Adam, the first man. But all who are related to Christ, the other man, will be given new life.</a:t>
            </a:r>
          </a:p>
          <a:p>
            <a:r>
              <a:rPr lang="en-US" dirty="0">
                <a:latin typeface="Times New Roman" panose="02020603050405020304" pitchFamily="18" charset="0"/>
              </a:rPr>
              <a:t>Hebrews 2:9-17</a:t>
            </a:r>
            <a:endParaRPr lang="en-CA" dirty="0"/>
          </a:p>
        </p:txBody>
      </p:sp>
    </p:spTree>
    <p:extLst>
      <p:ext uri="{BB962C8B-B14F-4D97-AF65-F5344CB8AC3E}">
        <p14:creationId xmlns:p14="http://schemas.microsoft.com/office/powerpoint/2010/main" val="318424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C3107-0568-5897-E56D-77C9C21779E7}"/>
              </a:ext>
            </a:extLst>
          </p:cNvPr>
          <p:cNvSpPr>
            <a:spLocks noGrp="1"/>
          </p:cNvSpPr>
          <p:nvPr>
            <p:ph type="title"/>
          </p:nvPr>
        </p:nvSpPr>
        <p:spPr/>
        <p:txBody>
          <a:bodyPr/>
          <a:lstStyle/>
          <a:p>
            <a:r>
              <a:rPr lang="en-CA" u="sng" dirty="0"/>
              <a:t>Part 1</a:t>
            </a:r>
            <a:r>
              <a:rPr lang="en-CA" dirty="0"/>
              <a:t>: The Blood – forgiveness for sins</a:t>
            </a:r>
          </a:p>
        </p:txBody>
      </p:sp>
      <p:sp>
        <p:nvSpPr>
          <p:cNvPr id="3" name="Content Placeholder 2">
            <a:extLst>
              <a:ext uri="{FF2B5EF4-FFF2-40B4-BE49-F238E27FC236}">
                <a16:creationId xmlns:a16="http://schemas.microsoft.com/office/drawing/2014/main" id="{D0C76129-EE31-78B5-0F4F-FBFD4B58F469}"/>
              </a:ext>
            </a:extLst>
          </p:cNvPr>
          <p:cNvSpPr>
            <a:spLocks noGrp="1"/>
          </p:cNvSpPr>
          <p:nvPr>
            <p:ph idx="1"/>
          </p:nvPr>
        </p:nvSpPr>
        <p:spPr>
          <a:xfrm>
            <a:off x="838200" y="1578429"/>
            <a:ext cx="10515600" cy="4598534"/>
          </a:xfrm>
        </p:spPr>
        <p:txBody>
          <a:bodyPr>
            <a:normAutofit lnSpcReduction="10000"/>
          </a:bodyPr>
          <a:lstStyle/>
          <a:p>
            <a:pPr algn="l"/>
            <a:r>
              <a:rPr lang="en-CA" dirty="0"/>
              <a:t>The blood of the perfect Lamb must be shed for the sins of the world – every person who has, is or ever will exist is guilty of sins against God, because they are in Adam – original sin and his nature is what we are made of – we are guilty before God. God requires payment for sins – the wages of sin is death – someone has to die; a redemption price must be paid. God because of His great love and great grace says, “I will pay it through the flesh of my one and only Son”. Jesus the Son of God becomes the perfect High Priest who offers the perfect sacrifice of the perfect Lamb. He sheds His own blood to pay for our sins – </a:t>
            </a:r>
          </a:p>
          <a:p>
            <a:pPr algn="l"/>
            <a:r>
              <a:rPr lang="en-US" sz="2800" b="0" i="0" u="none" strike="noStrike" baseline="30000" dirty="0">
                <a:latin typeface="Times New Roman" panose="02020603050405020304" pitchFamily="18" charset="0"/>
              </a:rPr>
              <a:t> </a:t>
            </a:r>
            <a:r>
              <a:rPr lang="en-US" sz="2800" b="1" i="0" u="none" strike="noStrike" baseline="0" dirty="0">
                <a:latin typeface="Times New Roman" panose="02020603050405020304" pitchFamily="18" charset="0"/>
              </a:rPr>
              <a:t>Hebrews 9:22</a:t>
            </a:r>
            <a:r>
              <a:rPr lang="en-US" sz="2800" b="0" i="0" u="none" strike="noStrike" baseline="0" dirty="0">
                <a:latin typeface="Times New Roman" panose="02020603050405020304" pitchFamily="18" charset="0"/>
              </a:rPr>
              <a:t> And according to the law almost all things are purified with blood, and without shedding of blood there is no forgiveness.</a:t>
            </a:r>
            <a:endParaRPr lang="en-CA" dirty="0"/>
          </a:p>
        </p:txBody>
      </p:sp>
    </p:spTree>
    <p:extLst>
      <p:ext uri="{BB962C8B-B14F-4D97-AF65-F5344CB8AC3E}">
        <p14:creationId xmlns:p14="http://schemas.microsoft.com/office/powerpoint/2010/main" val="4095161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40344-218B-8FDF-B7D7-92657E30D5C3}"/>
              </a:ext>
            </a:extLst>
          </p:cNvPr>
          <p:cNvSpPr>
            <a:spLocks noGrp="1"/>
          </p:cNvSpPr>
          <p:nvPr>
            <p:ph type="title"/>
          </p:nvPr>
        </p:nvSpPr>
        <p:spPr>
          <a:xfrm>
            <a:off x="838199" y="365125"/>
            <a:ext cx="10853057" cy="1325563"/>
          </a:xfrm>
        </p:spPr>
        <p:txBody>
          <a:bodyPr>
            <a:normAutofit/>
          </a:bodyPr>
          <a:lstStyle/>
          <a:p>
            <a:r>
              <a:rPr lang="en-CA" dirty="0"/>
              <a:t>What did the blood of Christ do:</a:t>
            </a:r>
            <a:br>
              <a:rPr lang="en-CA" dirty="0"/>
            </a:br>
            <a:r>
              <a:rPr lang="en-CA" dirty="0"/>
              <a:t>It satisfies the wrath of God, justifies the sinner</a:t>
            </a:r>
          </a:p>
        </p:txBody>
      </p:sp>
      <p:sp>
        <p:nvSpPr>
          <p:cNvPr id="3" name="Content Placeholder 2">
            <a:extLst>
              <a:ext uri="{FF2B5EF4-FFF2-40B4-BE49-F238E27FC236}">
                <a16:creationId xmlns:a16="http://schemas.microsoft.com/office/drawing/2014/main" id="{37F8FC51-3EC4-B3AE-5ECC-3C7A3292F0D6}"/>
              </a:ext>
            </a:extLst>
          </p:cNvPr>
          <p:cNvSpPr>
            <a:spLocks noGrp="1"/>
          </p:cNvSpPr>
          <p:nvPr>
            <p:ph idx="1"/>
          </p:nvPr>
        </p:nvSpPr>
        <p:spPr/>
        <p:txBody>
          <a:bodyPr/>
          <a:lstStyle/>
          <a:p>
            <a:pPr algn="l"/>
            <a:r>
              <a:rPr lang="en-US" sz="2800" b="0" i="0" u="none" strike="noStrike" baseline="30000" dirty="0">
                <a:latin typeface="Times New Roman" panose="02020603050405020304" pitchFamily="18" charset="0"/>
              </a:rPr>
              <a:t>NIV </a:t>
            </a:r>
            <a:r>
              <a:rPr lang="en-US" sz="2800" b="1" i="0" u="none" strike="noStrike" baseline="0" dirty="0">
                <a:latin typeface="Times New Roman" panose="02020603050405020304" pitchFamily="18" charset="0"/>
              </a:rPr>
              <a:t>Romans 3:23</a:t>
            </a:r>
            <a:r>
              <a:rPr lang="en-US" sz="2800" b="0" i="0" u="none" strike="noStrike" baseline="0" dirty="0">
                <a:latin typeface="Times New Roman" panose="02020603050405020304" pitchFamily="18" charset="0"/>
              </a:rPr>
              <a:t> for all have sinned and fall short of the glory of God, </a:t>
            </a:r>
            <a:r>
              <a:rPr lang="en-US" sz="2800" b="0" i="0" u="none" strike="noStrike" baseline="30000" dirty="0">
                <a:latin typeface="Times New Roman" panose="02020603050405020304" pitchFamily="18" charset="0"/>
              </a:rPr>
              <a:t>24</a:t>
            </a:r>
            <a:r>
              <a:rPr lang="en-US" sz="2800" b="0" i="0" u="none" strike="noStrike" baseline="0" dirty="0">
                <a:latin typeface="Times New Roman" panose="02020603050405020304" pitchFamily="18" charset="0"/>
              </a:rPr>
              <a:t> and are justified freely by His grace through the redemption that came by Christ Jesus. </a:t>
            </a:r>
            <a:r>
              <a:rPr lang="en-US" sz="2800" b="0" i="0" u="none" strike="noStrike" baseline="30000" dirty="0">
                <a:latin typeface="Times New Roman" panose="02020603050405020304" pitchFamily="18" charset="0"/>
              </a:rPr>
              <a:t>25</a:t>
            </a:r>
            <a:r>
              <a:rPr lang="en-US" sz="2800" b="0" i="0" u="none" strike="noStrike" baseline="0" dirty="0">
                <a:latin typeface="Times New Roman" panose="02020603050405020304" pitchFamily="18" charset="0"/>
              </a:rPr>
              <a:t> God presented Him as a sacrifice of atonement, {</a:t>
            </a:r>
            <a:r>
              <a:rPr lang="en-US" sz="2800" b="0" i="1" u="none" strike="noStrike" baseline="0" dirty="0">
                <a:latin typeface="Times New Roman" panose="02020603050405020304" pitchFamily="18" charset="0"/>
              </a:rPr>
              <a:t>25 </a:t>
            </a:r>
            <a:r>
              <a:rPr lang="en-US" sz="2800" b="0" i="0" u="none" strike="noStrike" baseline="0" dirty="0">
                <a:latin typeface="Times New Roman" panose="02020603050405020304" pitchFamily="18" charset="0"/>
              </a:rPr>
              <a:t>or as the one who would turn aside His wrath, taking away sin} through faith in his blood.</a:t>
            </a:r>
          </a:p>
        </p:txBody>
      </p:sp>
    </p:spTree>
    <p:extLst>
      <p:ext uri="{BB962C8B-B14F-4D97-AF65-F5344CB8AC3E}">
        <p14:creationId xmlns:p14="http://schemas.microsoft.com/office/powerpoint/2010/main" val="1343650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A766-2A7E-B46F-6B06-22B00C70E780}"/>
              </a:ext>
            </a:extLst>
          </p:cNvPr>
          <p:cNvSpPr>
            <a:spLocks noGrp="1"/>
          </p:cNvSpPr>
          <p:nvPr>
            <p:ph type="title"/>
          </p:nvPr>
        </p:nvSpPr>
        <p:spPr/>
        <p:txBody>
          <a:bodyPr/>
          <a:lstStyle/>
          <a:p>
            <a:r>
              <a:rPr lang="en-CA" dirty="0"/>
              <a:t>Justified and reconciled (peace with God)</a:t>
            </a:r>
          </a:p>
        </p:txBody>
      </p:sp>
      <p:sp>
        <p:nvSpPr>
          <p:cNvPr id="3" name="Content Placeholder 2">
            <a:extLst>
              <a:ext uri="{FF2B5EF4-FFF2-40B4-BE49-F238E27FC236}">
                <a16:creationId xmlns:a16="http://schemas.microsoft.com/office/drawing/2014/main" id="{9950CD77-6F81-8D99-927B-E6F91683BB7C}"/>
              </a:ext>
            </a:extLst>
          </p:cNvPr>
          <p:cNvSpPr>
            <a:spLocks noGrp="1"/>
          </p:cNvSpPr>
          <p:nvPr>
            <p:ph idx="1"/>
          </p:nvPr>
        </p:nvSpPr>
        <p:spPr/>
        <p:txBody>
          <a:bodyPr/>
          <a:lstStyle/>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Romans 5:9</a:t>
            </a:r>
            <a:r>
              <a:rPr lang="en-US" sz="2800" b="0" i="0" u="none" strike="noStrike" baseline="0" dirty="0">
                <a:latin typeface="Times New Roman" panose="02020603050405020304" pitchFamily="18" charset="0"/>
              </a:rPr>
              <a:t> Much more then, having now been justified by His blood, we shall be saved from wrath through Him. </a:t>
            </a:r>
            <a:r>
              <a:rPr lang="en-US" sz="2800" b="0" i="0" u="none" strike="noStrike" baseline="30000" dirty="0">
                <a:latin typeface="Times New Roman" panose="02020603050405020304" pitchFamily="18" charset="0"/>
              </a:rPr>
              <a:t>10</a:t>
            </a:r>
            <a:r>
              <a:rPr lang="en-US" sz="2800" b="0" i="0" u="none" strike="noStrike" baseline="0" dirty="0">
                <a:latin typeface="Times New Roman" panose="02020603050405020304" pitchFamily="18" charset="0"/>
              </a:rPr>
              <a:t> For if when we were enemies we were reconciled to God through the death of His Son, much more, having been reconciled, we shall be saved by His life.</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Romans 5:1</a:t>
            </a:r>
            <a:r>
              <a:rPr lang="en-US" sz="2800" b="0" i="0" u="none" strike="noStrike" baseline="0" dirty="0">
                <a:latin typeface="Times New Roman" panose="02020603050405020304" pitchFamily="18" charset="0"/>
              </a:rPr>
              <a:t> Therefore, having been justified by faith, we have peace with God through our Lord Jesus Christ,</a:t>
            </a:r>
            <a:endParaRPr lang="en-CA" dirty="0"/>
          </a:p>
        </p:txBody>
      </p:sp>
    </p:spTree>
    <p:extLst>
      <p:ext uri="{BB962C8B-B14F-4D97-AF65-F5344CB8AC3E}">
        <p14:creationId xmlns:p14="http://schemas.microsoft.com/office/powerpoint/2010/main" val="162234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3E9AA-4A47-CF46-866C-A8CD8A2A0A27}"/>
              </a:ext>
            </a:extLst>
          </p:cNvPr>
          <p:cNvSpPr>
            <a:spLocks noGrp="1"/>
          </p:cNvSpPr>
          <p:nvPr>
            <p:ph type="title"/>
          </p:nvPr>
        </p:nvSpPr>
        <p:spPr/>
        <p:txBody>
          <a:bodyPr/>
          <a:lstStyle/>
          <a:p>
            <a:r>
              <a:rPr lang="en-CA" dirty="0"/>
              <a:t>Supporting scriptures</a:t>
            </a:r>
          </a:p>
        </p:txBody>
      </p:sp>
      <p:sp>
        <p:nvSpPr>
          <p:cNvPr id="3" name="Content Placeholder 2">
            <a:extLst>
              <a:ext uri="{FF2B5EF4-FFF2-40B4-BE49-F238E27FC236}">
                <a16:creationId xmlns:a16="http://schemas.microsoft.com/office/drawing/2014/main" id="{7B88DC07-F09A-5F41-4F5F-0321F8698E12}"/>
              </a:ext>
            </a:extLst>
          </p:cNvPr>
          <p:cNvSpPr>
            <a:spLocks noGrp="1"/>
          </p:cNvSpPr>
          <p:nvPr>
            <p:ph idx="1"/>
          </p:nvPr>
        </p:nvSpPr>
        <p:spPr>
          <a:xfrm>
            <a:off x="838200" y="1404257"/>
            <a:ext cx="10515600" cy="5088618"/>
          </a:xfrm>
        </p:spPr>
        <p:txBody>
          <a:bodyPr>
            <a:normAutofit fontScale="92500" lnSpcReduction="10000"/>
          </a:bodyPr>
          <a:lstStyle/>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Ephesians 1:7</a:t>
            </a:r>
            <a:r>
              <a:rPr lang="en-US" sz="2800" b="0" i="0" u="none" strike="noStrike" baseline="0" dirty="0">
                <a:latin typeface="Times New Roman" panose="02020603050405020304" pitchFamily="18" charset="0"/>
              </a:rPr>
              <a:t> In Him we have redemption through His blood, the forgiveness of sins, according to the riches of His grace</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Ephesians 2:13</a:t>
            </a:r>
            <a:r>
              <a:rPr lang="en-US" sz="2800" b="0" i="0" u="none" strike="noStrike" baseline="0" dirty="0">
                <a:latin typeface="Times New Roman" panose="02020603050405020304" pitchFamily="18" charset="0"/>
              </a:rPr>
              <a:t> But now in Christ Jesus you who once were far off have been brought near by the blood of Christ.</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Colossians 1:20</a:t>
            </a:r>
            <a:r>
              <a:rPr lang="en-US" sz="2800" b="0" i="0" u="none" strike="noStrike" baseline="0" dirty="0">
                <a:latin typeface="Times New Roman" panose="02020603050405020304" pitchFamily="18" charset="0"/>
              </a:rPr>
              <a:t> and by Him to reconcile all things to Himself, by Him, whether things on earth or things in heaven, having made peace through the blood of His cross.</a:t>
            </a:r>
          </a:p>
          <a:p>
            <a:pPr algn="l"/>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1 Peter 1:18</a:t>
            </a:r>
            <a:r>
              <a:rPr lang="en-US" sz="2800" b="0" i="0" u="none" strike="noStrike" baseline="0" dirty="0">
                <a:latin typeface="Times New Roman" panose="02020603050405020304" pitchFamily="18" charset="0"/>
              </a:rPr>
              <a:t> knowing that you were not redeemed with corruptible things, </a:t>
            </a:r>
            <a:r>
              <a:rPr lang="en-US" sz="2800" b="0" i="1" u="none" strike="noStrike" baseline="0" dirty="0">
                <a:latin typeface="Times New Roman" panose="02020603050405020304" pitchFamily="18" charset="0"/>
              </a:rPr>
              <a:t>like </a:t>
            </a:r>
            <a:r>
              <a:rPr lang="en-US" sz="2800" b="0" i="0" u="none" strike="noStrike" baseline="0" dirty="0">
                <a:latin typeface="Times New Roman" panose="02020603050405020304" pitchFamily="18" charset="0"/>
              </a:rPr>
              <a:t>silver or gold, from your aimless conduct </a:t>
            </a:r>
            <a:r>
              <a:rPr lang="en-US" sz="2800" b="0" i="1" u="none" strike="noStrike" baseline="0" dirty="0">
                <a:latin typeface="Times New Roman" panose="02020603050405020304" pitchFamily="18" charset="0"/>
              </a:rPr>
              <a:t>received </a:t>
            </a:r>
            <a:r>
              <a:rPr lang="en-US" sz="2800" b="0" i="0" u="none" strike="noStrike" baseline="0" dirty="0">
                <a:latin typeface="Times New Roman" panose="02020603050405020304" pitchFamily="18" charset="0"/>
              </a:rPr>
              <a:t>by tradition from your fathers, </a:t>
            </a:r>
            <a:r>
              <a:rPr lang="en-US" sz="2800" b="0" i="0" u="none" strike="noStrike" baseline="30000" dirty="0">
                <a:latin typeface="Times New Roman" panose="02020603050405020304" pitchFamily="18" charset="0"/>
              </a:rPr>
              <a:t>19</a:t>
            </a:r>
            <a:r>
              <a:rPr lang="en-US" sz="2800" b="0" i="0" u="none" strike="noStrike" baseline="0" dirty="0">
                <a:latin typeface="Times New Roman" panose="02020603050405020304" pitchFamily="18" charset="0"/>
              </a:rPr>
              <a:t> but with the precious blood of Christ, as of a lamb without blemish and without spot.</a:t>
            </a:r>
          </a:p>
          <a:p>
            <a:pPr algn="l"/>
            <a:r>
              <a:rPr lang="en-US" sz="2800" b="0" i="0" u="none" strike="noStrike" baseline="30000" dirty="0">
                <a:latin typeface="Times New Roman" panose="02020603050405020304" pitchFamily="18" charset="0"/>
              </a:rPr>
              <a:t> NIV </a:t>
            </a:r>
            <a:r>
              <a:rPr lang="en-US" sz="2800" b="1" i="0" u="none" strike="noStrike" baseline="0" dirty="0">
                <a:latin typeface="Times New Roman" panose="02020603050405020304" pitchFamily="18" charset="0"/>
              </a:rPr>
              <a:t>1 John 4:10</a:t>
            </a:r>
            <a:r>
              <a:rPr lang="en-US" sz="2800" b="0" i="0" u="none" strike="noStrike" baseline="0" dirty="0">
                <a:latin typeface="Times New Roman" panose="02020603050405020304" pitchFamily="18" charset="0"/>
              </a:rPr>
              <a:t> This is love: not that we loved God, but that he loved us and sent his Son as an atoning sacrifice for {</a:t>
            </a:r>
            <a:r>
              <a:rPr lang="en-US" sz="2800" b="0" i="1" u="none" strike="noStrike" baseline="0" dirty="0">
                <a:latin typeface="Times New Roman" panose="02020603050405020304" pitchFamily="18" charset="0"/>
              </a:rPr>
              <a:t>10 </a:t>
            </a:r>
            <a:r>
              <a:rPr lang="en-US" sz="2800" b="0" i="0" u="none" strike="noStrike" baseline="0" dirty="0">
                <a:latin typeface="Times New Roman" panose="02020603050405020304" pitchFamily="18" charset="0"/>
              </a:rPr>
              <a:t>Or as the one who would turn aside his wrath, taking away} our sins.</a:t>
            </a:r>
            <a:endParaRPr lang="en-CA" dirty="0"/>
          </a:p>
        </p:txBody>
      </p:sp>
    </p:spTree>
    <p:extLst>
      <p:ext uri="{BB962C8B-B14F-4D97-AF65-F5344CB8AC3E}">
        <p14:creationId xmlns:p14="http://schemas.microsoft.com/office/powerpoint/2010/main" val="656808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27CD1-26AC-CA30-0087-D675105B90FC}"/>
              </a:ext>
            </a:extLst>
          </p:cNvPr>
          <p:cNvSpPr>
            <a:spLocks noGrp="1"/>
          </p:cNvSpPr>
          <p:nvPr>
            <p:ph type="title"/>
          </p:nvPr>
        </p:nvSpPr>
        <p:spPr/>
        <p:txBody>
          <a:bodyPr>
            <a:normAutofit/>
          </a:bodyPr>
          <a:lstStyle/>
          <a:p>
            <a:r>
              <a:rPr lang="en-CA" dirty="0"/>
              <a:t>Hebrews: salvation, purification, and freedom</a:t>
            </a:r>
            <a:br>
              <a:rPr lang="en-CA" dirty="0"/>
            </a:br>
            <a:endParaRPr lang="en-CA" dirty="0"/>
          </a:p>
        </p:txBody>
      </p:sp>
      <p:sp>
        <p:nvSpPr>
          <p:cNvPr id="3" name="Content Placeholder 2">
            <a:extLst>
              <a:ext uri="{FF2B5EF4-FFF2-40B4-BE49-F238E27FC236}">
                <a16:creationId xmlns:a16="http://schemas.microsoft.com/office/drawing/2014/main" id="{A8455120-90E7-6B0F-EDE0-7E1C1E8FFF13}"/>
              </a:ext>
            </a:extLst>
          </p:cNvPr>
          <p:cNvSpPr>
            <a:spLocks noGrp="1"/>
          </p:cNvSpPr>
          <p:nvPr>
            <p:ph idx="1"/>
          </p:nvPr>
        </p:nvSpPr>
        <p:spPr>
          <a:xfrm>
            <a:off x="838200" y="1513114"/>
            <a:ext cx="10515600" cy="4979761"/>
          </a:xfrm>
        </p:spPr>
        <p:txBody>
          <a:bodyPr>
            <a:normAutofit fontScale="92500" lnSpcReduction="10000"/>
          </a:bodyPr>
          <a:lstStyle/>
          <a:p>
            <a:pPr algn="l"/>
            <a:r>
              <a:rPr lang="en-US" sz="2800" b="0" i="0" u="none" strike="noStrike" baseline="30000" dirty="0">
                <a:latin typeface="Times New Roman" panose="02020603050405020304" pitchFamily="18" charset="0"/>
              </a:rPr>
              <a:t>NLT </a:t>
            </a:r>
            <a:r>
              <a:rPr lang="en-US" sz="2800" b="1" i="0" u="none" strike="noStrike" baseline="0" dirty="0">
                <a:latin typeface="Times New Roman" panose="02020603050405020304" pitchFamily="18" charset="0"/>
              </a:rPr>
              <a:t>Hebrews 9:11</a:t>
            </a:r>
            <a:r>
              <a:rPr lang="en-US" sz="2800" b="0" i="0" u="none" strike="noStrike" baseline="0" dirty="0">
                <a:latin typeface="Times New Roman" panose="02020603050405020304" pitchFamily="18" charset="0"/>
              </a:rPr>
              <a:t> So Christ has now become the High Priest over all the good things that have come. He has entered that great, perfect sanctuary in heaven, not made by human hands and not part of this created world. </a:t>
            </a:r>
            <a:r>
              <a:rPr lang="en-US" sz="2800" b="0" i="0" u="none" strike="noStrike" baseline="30000" dirty="0">
                <a:latin typeface="Times New Roman" panose="02020603050405020304" pitchFamily="18" charset="0"/>
              </a:rPr>
              <a:t>12</a:t>
            </a:r>
            <a:r>
              <a:rPr lang="en-US" sz="2800" b="0" i="0" u="none" strike="noStrike" baseline="0" dirty="0">
                <a:latin typeface="Times New Roman" panose="02020603050405020304" pitchFamily="18" charset="0"/>
              </a:rPr>
              <a:t> Once for all time he took blood into that Most Holy Place, but not the blood of goats and calves. He took his own blood, and with it he secured our </a:t>
            </a:r>
            <a:r>
              <a:rPr lang="en-US" sz="2800" b="0" i="0" u="sng" strike="noStrike" baseline="0" dirty="0">
                <a:latin typeface="Times New Roman" panose="02020603050405020304" pitchFamily="18" charset="0"/>
              </a:rPr>
              <a:t>salvation forever</a:t>
            </a:r>
            <a:r>
              <a:rPr lang="en-US" sz="2800" b="0" i="0" u="none" strike="noStrike" baseline="0" dirty="0">
                <a:latin typeface="Times New Roman" panose="02020603050405020304" pitchFamily="18" charset="0"/>
              </a:rPr>
              <a:t>. </a:t>
            </a:r>
            <a:r>
              <a:rPr lang="en-US" sz="2800" b="0" i="0" u="none" strike="noStrike" baseline="30000" dirty="0">
                <a:latin typeface="Times New Roman" panose="02020603050405020304" pitchFamily="18" charset="0"/>
              </a:rPr>
              <a:t>13</a:t>
            </a:r>
            <a:r>
              <a:rPr lang="en-US" sz="2800" b="0" i="0" u="none" strike="noStrike" baseline="0" dirty="0">
                <a:latin typeface="Times New Roman" panose="02020603050405020304" pitchFamily="18" charset="0"/>
              </a:rPr>
              <a:t> Under the old system, the blood of goats and bulls and the ashes of a young cow could cleanse people's bodies from ritual defilement. </a:t>
            </a:r>
            <a:r>
              <a:rPr lang="en-US" sz="2800" b="0" i="0" u="none" strike="noStrike" baseline="30000" dirty="0">
                <a:latin typeface="Times New Roman" panose="02020603050405020304" pitchFamily="18" charset="0"/>
              </a:rPr>
              <a:t>14</a:t>
            </a:r>
            <a:r>
              <a:rPr lang="en-US" sz="2800" b="0" i="0" u="none" strike="noStrike" baseline="0" dirty="0">
                <a:latin typeface="Times New Roman" panose="02020603050405020304" pitchFamily="18" charset="0"/>
              </a:rPr>
              <a:t> Just think how much more the blood of Christ will </a:t>
            </a:r>
            <a:r>
              <a:rPr lang="en-US" sz="2800" b="0" i="0" u="sng" strike="noStrike" baseline="0" dirty="0">
                <a:latin typeface="Times New Roman" panose="02020603050405020304" pitchFamily="18" charset="0"/>
              </a:rPr>
              <a:t>purify</a:t>
            </a:r>
            <a:r>
              <a:rPr lang="en-US" sz="2800" b="0" i="0" u="none" strike="noStrike" baseline="0" dirty="0">
                <a:latin typeface="Times New Roman" panose="02020603050405020304" pitchFamily="18" charset="0"/>
              </a:rPr>
              <a:t> our hearts from deeds that lead to death </a:t>
            </a:r>
            <a:r>
              <a:rPr lang="en-US" sz="2800" b="0" i="0" u="sng" strike="noStrike" baseline="0" dirty="0">
                <a:latin typeface="Times New Roman" panose="02020603050405020304" pitchFamily="18" charset="0"/>
              </a:rPr>
              <a:t>so that we can worship the living God</a:t>
            </a:r>
            <a:r>
              <a:rPr lang="en-US" sz="2800" b="0" i="0" u="none" strike="noStrike" baseline="0" dirty="0">
                <a:latin typeface="Times New Roman" panose="02020603050405020304" pitchFamily="18" charset="0"/>
              </a:rPr>
              <a:t>. For by the power of the eternal Spirit, Christ offered himself to God as a perfect sacrifice for our sins. </a:t>
            </a:r>
            <a:r>
              <a:rPr lang="en-US" sz="2800" b="0" i="0" u="none" strike="noStrike" baseline="30000" dirty="0">
                <a:latin typeface="Times New Roman" panose="02020603050405020304" pitchFamily="18" charset="0"/>
              </a:rPr>
              <a:t>15</a:t>
            </a:r>
            <a:r>
              <a:rPr lang="en-US" sz="2800" b="0" i="0" u="none" strike="noStrike" baseline="0" dirty="0">
                <a:latin typeface="Times New Roman" panose="02020603050405020304" pitchFamily="18" charset="0"/>
              </a:rPr>
              <a:t> That is why he is the one who mediates the new covenant between God and people, so that all who are invited can receive the eternal inheritance God has promised them. </a:t>
            </a:r>
            <a:r>
              <a:rPr lang="en-US" sz="2800" b="0" i="0" u="sng" strike="noStrike" baseline="0" dirty="0">
                <a:latin typeface="Times New Roman" panose="02020603050405020304" pitchFamily="18" charset="0"/>
              </a:rPr>
              <a:t>For Christ died to set them free </a:t>
            </a:r>
            <a:r>
              <a:rPr lang="en-US" sz="2800" b="0" i="0" u="none" strike="noStrike" baseline="0" dirty="0">
                <a:latin typeface="Times New Roman" panose="02020603050405020304" pitchFamily="18" charset="0"/>
              </a:rPr>
              <a:t>from the penalty of the sins they had committed under that first covenant.</a:t>
            </a:r>
            <a:endParaRPr lang="en-CA" dirty="0"/>
          </a:p>
        </p:txBody>
      </p:sp>
    </p:spTree>
    <p:extLst>
      <p:ext uri="{BB962C8B-B14F-4D97-AF65-F5344CB8AC3E}">
        <p14:creationId xmlns:p14="http://schemas.microsoft.com/office/powerpoint/2010/main" val="610415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88454-5BDE-9A21-DC57-CE8AF71D942F}"/>
              </a:ext>
            </a:extLst>
          </p:cNvPr>
          <p:cNvSpPr>
            <a:spLocks noGrp="1"/>
          </p:cNvSpPr>
          <p:nvPr>
            <p:ph type="title"/>
          </p:nvPr>
        </p:nvSpPr>
        <p:spPr/>
        <p:txBody>
          <a:bodyPr/>
          <a:lstStyle/>
          <a:p>
            <a:r>
              <a:rPr lang="en-CA" dirty="0"/>
              <a:t>Hebrews: Reconciliation and peace</a:t>
            </a:r>
          </a:p>
        </p:txBody>
      </p:sp>
      <p:sp>
        <p:nvSpPr>
          <p:cNvPr id="3" name="Content Placeholder 2">
            <a:extLst>
              <a:ext uri="{FF2B5EF4-FFF2-40B4-BE49-F238E27FC236}">
                <a16:creationId xmlns:a16="http://schemas.microsoft.com/office/drawing/2014/main" id="{B4B7B91C-C6CE-3B2F-3706-364AB2583196}"/>
              </a:ext>
            </a:extLst>
          </p:cNvPr>
          <p:cNvSpPr>
            <a:spLocks noGrp="1"/>
          </p:cNvSpPr>
          <p:nvPr>
            <p:ph idx="1"/>
          </p:nvPr>
        </p:nvSpPr>
        <p:spPr>
          <a:xfrm>
            <a:off x="838200" y="1690689"/>
            <a:ext cx="10515600" cy="3501798"/>
          </a:xfrm>
        </p:spPr>
        <p:txBody>
          <a:bodyPr/>
          <a:lstStyle/>
          <a:p>
            <a:pPr algn="l"/>
            <a:r>
              <a:rPr lang="en-US" sz="2800" b="0" i="0" u="none" strike="noStrike" baseline="30000" dirty="0">
                <a:latin typeface="Times New Roman" panose="02020603050405020304" pitchFamily="18" charset="0"/>
              </a:rPr>
              <a:t>NLT </a:t>
            </a:r>
            <a:r>
              <a:rPr lang="en-US" sz="2800" b="1" i="0" u="none" strike="noStrike" baseline="0" dirty="0">
                <a:latin typeface="Times New Roman" panose="02020603050405020304" pitchFamily="18" charset="0"/>
              </a:rPr>
              <a:t>Hebrews 10:19</a:t>
            </a:r>
            <a:r>
              <a:rPr lang="en-US" sz="2800" b="0" i="0" u="none" strike="noStrike" baseline="0" dirty="0">
                <a:latin typeface="Times New Roman" panose="02020603050405020304" pitchFamily="18" charset="0"/>
              </a:rPr>
              <a:t> And so, dear brothers and sisters,</a:t>
            </a:r>
            <a:r>
              <a:rPr lang="en-US" sz="2800" b="0" i="0" u="none" strike="noStrike" baseline="30000" dirty="0">
                <a:latin typeface="Times New Roman" panose="02020603050405020304" pitchFamily="18" charset="0"/>
              </a:rPr>
              <a:t>1 </a:t>
            </a:r>
            <a:r>
              <a:rPr lang="en-US" sz="2800" b="0" i="0" u="none" strike="noStrike" baseline="0" dirty="0">
                <a:latin typeface="Times New Roman" panose="02020603050405020304" pitchFamily="18" charset="0"/>
              </a:rPr>
              <a:t>we can boldly enter heaven's Most Holy Place because of the blood of Jesus. </a:t>
            </a:r>
            <a:r>
              <a:rPr lang="en-US" sz="2800" b="0" i="0" u="none" strike="noStrike" baseline="30000" dirty="0">
                <a:latin typeface="Times New Roman" panose="02020603050405020304" pitchFamily="18" charset="0"/>
              </a:rPr>
              <a:t>20</a:t>
            </a:r>
            <a:r>
              <a:rPr lang="en-US" sz="2800" b="0" i="0" u="none" strike="noStrike" baseline="0" dirty="0">
                <a:latin typeface="Times New Roman" panose="02020603050405020304" pitchFamily="18" charset="0"/>
              </a:rPr>
              <a:t> This is the new, life-giving way that Christ has opened up for us through the sacred curtain, by means of his death for us.</a:t>
            </a:r>
            <a:r>
              <a:rPr lang="en-US" sz="2800" b="0" i="0" u="none" strike="noStrike" baseline="30000" dirty="0">
                <a:latin typeface="Times New Roman" panose="02020603050405020304" pitchFamily="18" charset="0"/>
              </a:rPr>
              <a:t>1 21</a:t>
            </a:r>
            <a:r>
              <a:rPr lang="en-US" sz="2800" b="0" i="0" u="none" strike="noStrike" baseline="0" dirty="0">
                <a:latin typeface="Times New Roman" panose="02020603050405020304" pitchFamily="18" charset="0"/>
              </a:rPr>
              <a:t> And since we have a great High Priest who rules over God's people, </a:t>
            </a:r>
            <a:r>
              <a:rPr lang="en-US" sz="2800" b="0" i="0" u="none" strike="noStrike" baseline="30000" dirty="0">
                <a:latin typeface="Times New Roman" panose="02020603050405020304" pitchFamily="18" charset="0"/>
              </a:rPr>
              <a:t>22</a:t>
            </a:r>
            <a:r>
              <a:rPr lang="en-US" sz="2800" b="0" i="0" u="none" strike="noStrike" baseline="0" dirty="0">
                <a:latin typeface="Times New Roman" panose="02020603050405020304" pitchFamily="18" charset="0"/>
              </a:rPr>
              <a:t> let us go right into the presence of God, with true hearts fully trusting him. For our evil consciences have been sprinkled with Christ's blood to make us clean, and our bodies have been washed with pure water.</a:t>
            </a:r>
            <a:endParaRPr lang="en-CA" dirty="0"/>
          </a:p>
        </p:txBody>
      </p:sp>
    </p:spTree>
    <p:extLst>
      <p:ext uri="{BB962C8B-B14F-4D97-AF65-F5344CB8AC3E}">
        <p14:creationId xmlns:p14="http://schemas.microsoft.com/office/powerpoint/2010/main" val="866851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92F17-1177-CAEC-08F2-5BDA8E1D77EC}"/>
              </a:ext>
            </a:extLst>
          </p:cNvPr>
          <p:cNvSpPr>
            <a:spLocks noGrp="1"/>
          </p:cNvSpPr>
          <p:nvPr>
            <p:ph type="title"/>
          </p:nvPr>
        </p:nvSpPr>
        <p:spPr/>
        <p:txBody>
          <a:bodyPr/>
          <a:lstStyle/>
          <a:p>
            <a:r>
              <a:rPr lang="en-CA" dirty="0"/>
              <a:t>Summary of what the Blood of Christ does:</a:t>
            </a:r>
          </a:p>
        </p:txBody>
      </p:sp>
      <p:sp>
        <p:nvSpPr>
          <p:cNvPr id="3" name="Content Placeholder 2">
            <a:extLst>
              <a:ext uri="{FF2B5EF4-FFF2-40B4-BE49-F238E27FC236}">
                <a16:creationId xmlns:a16="http://schemas.microsoft.com/office/drawing/2014/main" id="{B35383E6-23EA-9680-6E98-781C86671E1A}"/>
              </a:ext>
            </a:extLst>
          </p:cNvPr>
          <p:cNvSpPr>
            <a:spLocks noGrp="1"/>
          </p:cNvSpPr>
          <p:nvPr>
            <p:ph idx="1"/>
          </p:nvPr>
        </p:nvSpPr>
        <p:spPr/>
        <p:txBody>
          <a:bodyPr/>
          <a:lstStyle/>
          <a:p>
            <a:r>
              <a:rPr lang="en-CA" dirty="0"/>
              <a:t>Satisfies God’s requirements – propitiation</a:t>
            </a:r>
          </a:p>
          <a:p>
            <a:r>
              <a:rPr lang="en-CA" dirty="0"/>
              <a:t>Justifies the sinner</a:t>
            </a:r>
          </a:p>
          <a:p>
            <a:r>
              <a:rPr lang="en-CA" dirty="0"/>
              <a:t>Redemption price is paid – set free and liberate</a:t>
            </a:r>
          </a:p>
          <a:p>
            <a:r>
              <a:rPr lang="en-CA" dirty="0"/>
              <a:t>Forgiveness</a:t>
            </a:r>
          </a:p>
          <a:p>
            <a:r>
              <a:rPr lang="en-CA" dirty="0"/>
              <a:t>Reconciliation and peace with God</a:t>
            </a:r>
          </a:p>
          <a:p>
            <a:r>
              <a:rPr lang="en-CA" dirty="0"/>
              <a:t>Cleansing and release from all our sins – once and for all</a:t>
            </a:r>
          </a:p>
          <a:p>
            <a:pPr marL="0" indent="0" algn="ctr">
              <a:buNone/>
            </a:pPr>
            <a:r>
              <a:rPr lang="en-US" sz="2800" b="0" i="0" u="none" strike="noStrike" baseline="30000" dirty="0">
                <a:latin typeface="Times New Roman" panose="02020603050405020304" pitchFamily="18" charset="0"/>
              </a:rPr>
              <a:t>NKJ </a:t>
            </a:r>
            <a:r>
              <a:rPr lang="en-US" sz="2800" b="1" i="0" u="none" strike="noStrike" baseline="0" dirty="0">
                <a:latin typeface="Times New Roman" panose="02020603050405020304" pitchFamily="18" charset="0"/>
              </a:rPr>
              <a:t>Hebrews 10:10</a:t>
            </a:r>
            <a:r>
              <a:rPr lang="en-US" sz="2800" b="0" i="0" u="none" strike="noStrike" baseline="0" dirty="0">
                <a:latin typeface="Times New Roman" panose="02020603050405020304" pitchFamily="18" charset="0"/>
              </a:rPr>
              <a:t> By that will we have been sanctified (made holy) through the offering of the body of Jesus Christ once </a:t>
            </a:r>
            <a:r>
              <a:rPr lang="en-US" sz="2800" b="0" i="1" u="none" strike="noStrike" baseline="0" dirty="0">
                <a:latin typeface="Times New Roman" panose="02020603050405020304" pitchFamily="18" charset="0"/>
              </a:rPr>
              <a:t>for all.</a:t>
            </a:r>
            <a:endParaRPr lang="en-US" sz="2800" b="0"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3130590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0C3CF-CF8E-F6E5-63E1-810B4EB20501}"/>
              </a:ext>
            </a:extLst>
          </p:cNvPr>
          <p:cNvSpPr>
            <a:spLocks noGrp="1"/>
          </p:cNvSpPr>
          <p:nvPr>
            <p:ph type="title"/>
          </p:nvPr>
        </p:nvSpPr>
        <p:spPr>
          <a:xfrm>
            <a:off x="838200" y="365126"/>
            <a:ext cx="10515600" cy="451304"/>
          </a:xfrm>
        </p:spPr>
        <p:txBody>
          <a:bodyPr>
            <a:normAutofit fontScale="90000"/>
          </a:bodyPr>
          <a:lstStyle/>
          <a:p>
            <a:r>
              <a:rPr lang="en-CA" dirty="0"/>
              <a:t>Romans 5:12-21 NLT</a:t>
            </a:r>
          </a:p>
        </p:txBody>
      </p:sp>
      <p:sp>
        <p:nvSpPr>
          <p:cNvPr id="3" name="Content Placeholder 2">
            <a:extLst>
              <a:ext uri="{FF2B5EF4-FFF2-40B4-BE49-F238E27FC236}">
                <a16:creationId xmlns:a16="http://schemas.microsoft.com/office/drawing/2014/main" id="{4D6FDC67-7AA6-7B81-39A4-0FF786992F74}"/>
              </a:ext>
            </a:extLst>
          </p:cNvPr>
          <p:cNvSpPr>
            <a:spLocks noGrp="1"/>
          </p:cNvSpPr>
          <p:nvPr>
            <p:ph idx="1"/>
          </p:nvPr>
        </p:nvSpPr>
        <p:spPr>
          <a:xfrm>
            <a:off x="838200" y="936171"/>
            <a:ext cx="10515600" cy="5240792"/>
          </a:xfrm>
        </p:spPr>
        <p:txBody>
          <a:bodyPr>
            <a:normAutofit fontScale="77500" lnSpcReduction="20000"/>
          </a:bodyPr>
          <a:lstStyle/>
          <a:p>
            <a:pPr algn="l"/>
            <a:r>
              <a:rPr lang="en-US" sz="2800" b="0" i="0" u="none" strike="noStrike" baseline="0" dirty="0">
                <a:latin typeface="Times New Roman" panose="02020603050405020304" pitchFamily="18" charset="0"/>
              </a:rPr>
              <a:t>When Adam sinned, sin entered the entire human race. Adam's sin brought death, so death spread to everyone, for everyone sinned. </a:t>
            </a:r>
            <a:r>
              <a:rPr lang="en-US" sz="2800" b="0" i="0" u="none" strike="noStrike" baseline="30000" dirty="0">
                <a:latin typeface="Times New Roman" panose="02020603050405020304" pitchFamily="18" charset="0"/>
              </a:rPr>
              <a:t>13</a:t>
            </a:r>
            <a:r>
              <a:rPr lang="en-US" sz="2800" b="0" i="0" u="none" strike="noStrike" baseline="0" dirty="0">
                <a:latin typeface="Times New Roman" panose="02020603050405020304" pitchFamily="18" charset="0"/>
              </a:rPr>
              <a:t> Yes, people sinned even before the law was given. And though there was no law to break, since it had not yet been given, </a:t>
            </a:r>
            <a:r>
              <a:rPr lang="en-US" sz="2800" b="0" i="0" u="none" strike="noStrike" baseline="30000" dirty="0">
                <a:latin typeface="Times New Roman" panose="02020603050405020304" pitchFamily="18" charset="0"/>
              </a:rPr>
              <a:t>14</a:t>
            </a:r>
            <a:r>
              <a:rPr lang="en-US" sz="2800" b="0" i="0" u="none" strike="noStrike" baseline="0" dirty="0">
                <a:latin typeface="Times New Roman" panose="02020603050405020304" pitchFamily="18" charset="0"/>
              </a:rPr>
              <a:t> they all died anyway -- even though they did not disobey an explicit commandment of God, as Adam did. What a contrast between Adam and Christ, who was yet to come! </a:t>
            </a:r>
            <a:r>
              <a:rPr lang="en-US" sz="2800" b="0" i="0" u="none" strike="noStrike" baseline="30000" dirty="0">
                <a:latin typeface="Times New Roman" panose="02020603050405020304" pitchFamily="18" charset="0"/>
              </a:rPr>
              <a:t>15</a:t>
            </a:r>
            <a:r>
              <a:rPr lang="en-US" sz="2800" b="0" i="0" u="none" strike="noStrike" baseline="0" dirty="0">
                <a:latin typeface="Times New Roman" panose="02020603050405020304" pitchFamily="18" charset="0"/>
              </a:rPr>
              <a:t> And what a difference between our sin and God's generous gift of forgiveness. For this one man, Adam, brought death to many through his sin. But this other man, Jesus Christ, brought forgiveness to many through God's bountiful gift. </a:t>
            </a:r>
            <a:r>
              <a:rPr lang="en-US" sz="2800" b="0" i="0" u="none" strike="noStrike" baseline="30000" dirty="0">
                <a:latin typeface="Times New Roman" panose="02020603050405020304" pitchFamily="18" charset="0"/>
              </a:rPr>
              <a:t>16</a:t>
            </a:r>
            <a:r>
              <a:rPr lang="en-US" sz="2800" b="0" i="0" u="none" strike="noStrike" baseline="0" dirty="0">
                <a:latin typeface="Times New Roman" panose="02020603050405020304" pitchFamily="18" charset="0"/>
              </a:rPr>
              <a:t> And the result of God's gracious gift is very different from the result of that one man's sin. For Adam's sin led to condemnation, but we have the free gift of being accepted by God, even though we are guilty of many sins. </a:t>
            </a:r>
            <a:r>
              <a:rPr lang="en-US" sz="2800" b="0" i="0" u="none" strike="noStrike" baseline="30000" dirty="0">
                <a:latin typeface="Times New Roman" panose="02020603050405020304" pitchFamily="18" charset="0"/>
              </a:rPr>
              <a:t>17</a:t>
            </a:r>
            <a:r>
              <a:rPr lang="en-US" sz="2800" b="0" i="0" u="none" strike="noStrike" baseline="0" dirty="0">
                <a:latin typeface="Times New Roman" panose="02020603050405020304" pitchFamily="18" charset="0"/>
              </a:rPr>
              <a:t> </a:t>
            </a:r>
            <a:r>
              <a:rPr lang="en-US" sz="2800" b="1" i="0" u="none" strike="noStrike" baseline="0" dirty="0">
                <a:latin typeface="Times New Roman" panose="02020603050405020304" pitchFamily="18" charset="0"/>
              </a:rPr>
              <a:t>The sin of this one man, Adam, caused death to rule over us, but all who receive God's wonderful, gracious gift of righteousness will live in triumph over sin and death through this one man, Jesus Christ</a:t>
            </a:r>
            <a:r>
              <a:rPr lang="en-US" sz="2800" b="0" i="0" u="none" strike="noStrike" baseline="0" dirty="0">
                <a:latin typeface="Times New Roman" panose="02020603050405020304" pitchFamily="18" charset="0"/>
              </a:rPr>
              <a:t>. </a:t>
            </a:r>
            <a:r>
              <a:rPr lang="en-US" sz="2800" b="0" i="0" u="none" strike="noStrike" baseline="30000" dirty="0">
                <a:latin typeface="Times New Roman" panose="02020603050405020304" pitchFamily="18" charset="0"/>
              </a:rPr>
              <a:t>18</a:t>
            </a:r>
            <a:r>
              <a:rPr lang="en-US" sz="2800" b="0" i="0" u="none" strike="noStrike" baseline="0" dirty="0">
                <a:latin typeface="Times New Roman" panose="02020603050405020304" pitchFamily="18" charset="0"/>
              </a:rPr>
              <a:t> Yes, Adam's one sin brought condemnation upon everyone, but Christ's one act of righteousness makes all people right in God's sight and gives them life. </a:t>
            </a:r>
            <a:r>
              <a:rPr lang="en-US" sz="2800" b="0" i="0" u="none" strike="noStrike" baseline="30000" dirty="0">
                <a:latin typeface="Times New Roman" panose="02020603050405020304" pitchFamily="18" charset="0"/>
              </a:rPr>
              <a:t>19</a:t>
            </a:r>
            <a:r>
              <a:rPr lang="en-US" sz="2800" b="0" i="0" u="none" strike="noStrike" baseline="0" dirty="0">
                <a:latin typeface="Times New Roman" panose="02020603050405020304" pitchFamily="18" charset="0"/>
              </a:rPr>
              <a:t> Because one person disobeyed God, many people became sinners. But because one other person obeyed God, many people will be made right in God's sight. </a:t>
            </a:r>
            <a:r>
              <a:rPr lang="en-US" sz="2800" b="0" i="0" u="none" strike="noStrike" baseline="30000" dirty="0">
                <a:latin typeface="Times New Roman" panose="02020603050405020304" pitchFamily="18" charset="0"/>
              </a:rPr>
              <a:t>20</a:t>
            </a:r>
            <a:r>
              <a:rPr lang="en-US" sz="2800" b="0" i="0" u="none" strike="noStrike" baseline="0" dirty="0">
                <a:latin typeface="Times New Roman" panose="02020603050405020304" pitchFamily="18" charset="0"/>
              </a:rPr>
              <a:t> God's law was given so that all people could see how sinful they were. But as people sinned more and more, God's wonderful kindness became more abundant. </a:t>
            </a:r>
            <a:r>
              <a:rPr lang="en-US" sz="2800" b="0" i="0" u="none" strike="noStrike" baseline="30000" dirty="0">
                <a:latin typeface="Times New Roman" panose="02020603050405020304" pitchFamily="18" charset="0"/>
              </a:rPr>
              <a:t>21</a:t>
            </a:r>
            <a:r>
              <a:rPr lang="en-US" sz="2800" b="0" i="0" u="none" strike="noStrike" baseline="0" dirty="0">
                <a:latin typeface="Times New Roman" panose="02020603050405020304" pitchFamily="18" charset="0"/>
              </a:rPr>
              <a:t> So just as sin ruled over all people and brought them to death, now God's wonderful kindness rules instead, giving us right standing with God and resulting in eternal life through Jesus Christ our Lord.</a:t>
            </a:r>
            <a:endParaRPr lang="en-CA" dirty="0"/>
          </a:p>
        </p:txBody>
      </p:sp>
    </p:spTree>
    <p:extLst>
      <p:ext uri="{BB962C8B-B14F-4D97-AF65-F5344CB8AC3E}">
        <p14:creationId xmlns:p14="http://schemas.microsoft.com/office/powerpoint/2010/main" val="20226375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1015</TotalTime>
  <Words>2732</Words>
  <Application>Microsoft Office PowerPoint</Application>
  <PresentationFormat>Widescreen</PresentationFormat>
  <Paragraphs>87</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Aptos Display</vt:lpstr>
      <vt:lpstr>Arial</vt:lpstr>
      <vt:lpstr>Times New Roman</vt:lpstr>
      <vt:lpstr>Office Theme</vt:lpstr>
      <vt:lpstr>The Power of The Cross</vt:lpstr>
      <vt:lpstr>Part 1: The Blood – forgiveness for sins</vt:lpstr>
      <vt:lpstr>What did the blood of Christ do: It satisfies the wrath of God, justifies the sinner</vt:lpstr>
      <vt:lpstr>Justified and reconciled (peace with God)</vt:lpstr>
      <vt:lpstr>Supporting scriptures</vt:lpstr>
      <vt:lpstr>Hebrews: salvation, purification, and freedom </vt:lpstr>
      <vt:lpstr>Hebrews: Reconciliation and peace</vt:lpstr>
      <vt:lpstr>Summary of what the Blood of Christ does:</vt:lpstr>
      <vt:lpstr>Romans 5:12-21 NLT</vt:lpstr>
      <vt:lpstr>Part 2: The death of Christ – deliverance from the power of sin – from powerless to reigning</vt:lpstr>
      <vt:lpstr>The killing off of the Adamic Lineage/influence</vt:lpstr>
      <vt:lpstr>Freedom From Sin – dead in Christ</vt:lpstr>
      <vt:lpstr>Old is Gone – Adam is dead</vt:lpstr>
      <vt:lpstr>As ones united with Christ, we identify with Him</vt:lpstr>
      <vt:lpstr>We are who we are because of Him</vt:lpstr>
      <vt:lpstr>What are we? Dead to sin…alive in Christ (Rom. 6)</vt:lpstr>
      <vt:lpstr>We are a new people/race in Christ – Adam is Dead, we are new!</vt:lpstr>
      <vt:lpstr>A new beginning – in freedom and power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Stanley</dc:creator>
  <cp:lastModifiedBy>Michael Stanley</cp:lastModifiedBy>
  <cp:revision>12</cp:revision>
  <dcterms:created xsi:type="dcterms:W3CDTF">2026-01-17T19:59:00Z</dcterms:created>
  <dcterms:modified xsi:type="dcterms:W3CDTF">2026-01-18T13:51:01Z</dcterms:modified>
</cp:coreProperties>
</file>