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8AE73-B367-80F8-B3E1-6DFDF37613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52B46935-68EF-5570-9F9D-6D9BCB49EF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8514A4A-123D-C11E-4BCB-ED43413E2831}"/>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5" name="Footer Placeholder 4">
            <a:extLst>
              <a:ext uri="{FF2B5EF4-FFF2-40B4-BE49-F238E27FC236}">
                <a16:creationId xmlns:a16="http://schemas.microsoft.com/office/drawing/2014/main" id="{42BF7CB1-78F4-7394-9984-AFDE3D25B64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D1C06B2-5B5B-C87F-A0FE-BE892A663BAD}"/>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974272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D88AC-EE50-C4E8-FCE0-65444C6EB93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459B932-C18F-1BEB-6645-5F34EAD20D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CBC02DC-6305-FA1B-DEF4-74F00C7ACE5B}"/>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5" name="Footer Placeholder 4">
            <a:extLst>
              <a:ext uri="{FF2B5EF4-FFF2-40B4-BE49-F238E27FC236}">
                <a16:creationId xmlns:a16="http://schemas.microsoft.com/office/drawing/2014/main" id="{A26582CC-B533-6825-B248-36A408BA66A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F0A725F-537D-5729-3B88-3CAA16481D3F}"/>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2540420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665CC8-FB55-F042-096C-6777CF3C81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3D59BF8-BA4F-8EDF-9A92-C14CC3E9C3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F18D656-2026-557A-E6EF-431B6BD1D267}"/>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5" name="Footer Placeholder 4">
            <a:extLst>
              <a:ext uri="{FF2B5EF4-FFF2-40B4-BE49-F238E27FC236}">
                <a16:creationId xmlns:a16="http://schemas.microsoft.com/office/drawing/2014/main" id="{78B40C70-3015-AD5F-6E57-07FBB534EC8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781DB2-B8A4-D815-1029-68A89786F7A2}"/>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3967519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E657B-57EA-C514-2C83-35B3080D26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F4F00C4-5B8C-F4F6-6B99-FF5FB45386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42ACC63-F69F-187C-8C0D-024C7D69806F}"/>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5" name="Footer Placeholder 4">
            <a:extLst>
              <a:ext uri="{FF2B5EF4-FFF2-40B4-BE49-F238E27FC236}">
                <a16:creationId xmlns:a16="http://schemas.microsoft.com/office/drawing/2014/main" id="{87B4479D-0322-B350-31EB-4BE21841704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EE55A87-7AFF-8609-72B1-89C0E8D1684C}"/>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329630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9138-13BE-86B2-6831-E3D7EDA1BF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E88F069-FB9C-EF7E-3BD4-B9D5A4499A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06609E-7EDF-BE81-3954-E58ADC772672}"/>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5" name="Footer Placeholder 4">
            <a:extLst>
              <a:ext uri="{FF2B5EF4-FFF2-40B4-BE49-F238E27FC236}">
                <a16:creationId xmlns:a16="http://schemas.microsoft.com/office/drawing/2014/main" id="{138984F3-142B-9F3B-91E2-BAE50D50361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E9C2505-D5EB-A876-81BA-B2647EB21227}"/>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3920142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3A5F0-82D9-F8D7-A645-000B784581B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582453D-A4FC-65F4-1B47-AD5BD22963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9E815D9-A111-C5C3-CA45-F98B324734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382BD4D-11A1-D119-1076-05AF506EC41A}"/>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6" name="Footer Placeholder 5">
            <a:extLst>
              <a:ext uri="{FF2B5EF4-FFF2-40B4-BE49-F238E27FC236}">
                <a16:creationId xmlns:a16="http://schemas.microsoft.com/office/drawing/2014/main" id="{51D227FD-183B-AFF1-F82A-1E8568BC3D3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C186C16-ABC9-8A40-42F8-A5F1AF824A49}"/>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13886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1E1CB-1CB1-D08B-F429-0DA7440AB3D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B319752-A6E6-9FC1-A86B-97FB0D408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424838-8B1A-1CC8-F3FB-14741CAA53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6C95BED-3DA3-062D-DED9-4E4682790D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DC8838-CEDD-A439-9A52-A986D11F6D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4187B86-4E90-48FA-621B-66000F254999}"/>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8" name="Footer Placeholder 7">
            <a:extLst>
              <a:ext uri="{FF2B5EF4-FFF2-40B4-BE49-F238E27FC236}">
                <a16:creationId xmlns:a16="http://schemas.microsoft.com/office/drawing/2014/main" id="{AAFB4618-32C5-6FB7-3E59-19C19BFBB884}"/>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AF98FB8-B92B-7565-3326-1A9BD593B4E8}"/>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54640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9BAFB-E2FB-E387-8DA1-75396BE54F6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7C7CFCA-FB3F-00E6-5F5F-ADA706945E62}"/>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4" name="Footer Placeholder 3">
            <a:extLst>
              <a:ext uri="{FF2B5EF4-FFF2-40B4-BE49-F238E27FC236}">
                <a16:creationId xmlns:a16="http://schemas.microsoft.com/office/drawing/2014/main" id="{0A769E36-030B-874B-7F6D-FEFDAEE542B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28C0A12F-B492-694A-7559-C033878AE7BF}"/>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1289122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E824A5-2D06-461F-E72E-703C6C6D1856}"/>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3" name="Footer Placeholder 2">
            <a:extLst>
              <a:ext uri="{FF2B5EF4-FFF2-40B4-BE49-F238E27FC236}">
                <a16:creationId xmlns:a16="http://schemas.microsoft.com/office/drawing/2014/main" id="{E4ED9FC1-A1A6-0863-405D-2782B9683585}"/>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785E902-D591-4782-F1AA-24103DD6FD6D}"/>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4182105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754D6-3444-7E30-9481-8284B80B0A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41C8D43-71D6-3B8F-1E41-77E893E21F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4BF8845-D9A2-408B-0ACA-0C77E0776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71FF2F-1847-5BFE-1381-C3DF37AFEAD7}"/>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6" name="Footer Placeholder 5">
            <a:extLst>
              <a:ext uri="{FF2B5EF4-FFF2-40B4-BE49-F238E27FC236}">
                <a16:creationId xmlns:a16="http://schemas.microsoft.com/office/drawing/2014/main" id="{13719F57-CF1C-38BF-C4D9-512C9A6821C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310A619-96F9-DD75-1872-90B3073B5A8F}"/>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366759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09846-1243-F498-2ED6-F0588D33A2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70B555EE-2CB3-C20D-1ECE-3CDA2F9C27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9F24571-B643-79E3-0C50-F7F1856994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C9DA8E-BD72-6720-4B4D-B4D6E7EE9858}"/>
              </a:ext>
            </a:extLst>
          </p:cNvPr>
          <p:cNvSpPr>
            <a:spLocks noGrp="1"/>
          </p:cNvSpPr>
          <p:nvPr>
            <p:ph type="dt" sz="half" idx="10"/>
          </p:nvPr>
        </p:nvSpPr>
        <p:spPr/>
        <p:txBody>
          <a:bodyPr/>
          <a:lstStyle/>
          <a:p>
            <a:fld id="{9CCF1661-7500-41B7-8FC0-9AFF6A63E4E1}" type="datetimeFigureOut">
              <a:rPr lang="en-CA" smtClean="0"/>
              <a:t>2023-12-24</a:t>
            </a:fld>
            <a:endParaRPr lang="en-CA"/>
          </a:p>
        </p:txBody>
      </p:sp>
      <p:sp>
        <p:nvSpPr>
          <p:cNvPr id="6" name="Footer Placeholder 5">
            <a:extLst>
              <a:ext uri="{FF2B5EF4-FFF2-40B4-BE49-F238E27FC236}">
                <a16:creationId xmlns:a16="http://schemas.microsoft.com/office/drawing/2014/main" id="{9434CEEF-A946-345D-684D-6A00672D56B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5C2456E-40A7-606F-88C1-E25D41B7C0FB}"/>
              </a:ext>
            </a:extLst>
          </p:cNvPr>
          <p:cNvSpPr>
            <a:spLocks noGrp="1"/>
          </p:cNvSpPr>
          <p:nvPr>
            <p:ph type="sldNum" sz="quarter" idx="12"/>
          </p:nvPr>
        </p:nvSpPr>
        <p:spPr/>
        <p:txBody>
          <a:bodyPr/>
          <a:lstStyle/>
          <a:p>
            <a:fld id="{35EFF11B-8AB2-4F80-90C0-99659E0165E6}" type="slidenum">
              <a:rPr lang="en-CA" smtClean="0"/>
              <a:t>‹#›</a:t>
            </a:fld>
            <a:endParaRPr lang="en-CA"/>
          </a:p>
        </p:txBody>
      </p:sp>
    </p:spTree>
    <p:extLst>
      <p:ext uri="{BB962C8B-B14F-4D97-AF65-F5344CB8AC3E}">
        <p14:creationId xmlns:p14="http://schemas.microsoft.com/office/powerpoint/2010/main" val="2856960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8ABE35-FF8B-8C5B-5BC6-ADAF1D96CA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A9E9358-223A-6AE4-DDFB-D5B6F02C8E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47B8F5B-3C59-C828-70BA-8BD5E5E567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F1661-7500-41B7-8FC0-9AFF6A63E4E1}" type="datetimeFigureOut">
              <a:rPr lang="en-CA" smtClean="0"/>
              <a:t>2023-12-24</a:t>
            </a:fld>
            <a:endParaRPr lang="en-CA"/>
          </a:p>
        </p:txBody>
      </p:sp>
      <p:sp>
        <p:nvSpPr>
          <p:cNvPr id="5" name="Footer Placeholder 4">
            <a:extLst>
              <a:ext uri="{FF2B5EF4-FFF2-40B4-BE49-F238E27FC236}">
                <a16:creationId xmlns:a16="http://schemas.microsoft.com/office/drawing/2014/main" id="{C28F1439-A84E-5893-92E8-CC0A80ED75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C64509E-A2B5-44E0-F5A5-2676F8C23E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EFF11B-8AB2-4F80-90C0-99659E0165E6}" type="slidenum">
              <a:rPr lang="en-CA" smtClean="0"/>
              <a:t>‹#›</a:t>
            </a:fld>
            <a:endParaRPr lang="en-CA"/>
          </a:p>
        </p:txBody>
      </p:sp>
    </p:spTree>
    <p:extLst>
      <p:ext uri="{BB962C8B-B14F-4D97-AF65-F5344CB8AC3E}">
        <p14:creationId xmlns:p14="http://schemas.microsoft.com/office/powerpoint/2010/main" val="1213868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61769-3D2C-2F7F-1EE9-F32FAEDAC6F9}"/>
              </a:ext>
            </a:extLst>
          </p:cNvPr>
          <p:cNvSpPr>
            <a:spLocks noGrp="1"/>
          </p:cNvSpPr>
          <p:nvPr>
            <p:ph type="ctrTitle"/>
          </p:nvPr>
        </p:nvSpPr>
        <p:spPr/>
        <p:txBody>
          <a:bodyPr/>
          <a:lstStyle/>
          <a:p>
            <a:r>
              <a:rPr lang="en-CA" dirty="0"/>
              <a:t>The Prince of peace </a:t>
            </a:r>
            <a:br>
              <a:rPr lang="en-CA" dirty="0"/>
            </a:br>
            <a:r>
              <a:rPr lang="en-CA" dirty="0"/>
              <a:t>offers Peace</a:t>
            </a:r>
          </a:p>
        </p:txBody>
      </p:sp>
      <p:sp>
        <p:nvSpPr>
          <p:cNvPr id="3" name="Subtitle 2">
            <a:extLst>
              <a:ext uri="{FF2B5EF4-FFF2-40B4-BE49-F238E27FC236}">
                <a16:creationId xmlns:a16="http://schemas.microsoft.com/office/drawing/2014/main" id="{4EFF2186-989C-9F04-492C-E39D8600431A}"/>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496477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00D02-D432-D9CB-A925-44EA98A8783B}"/>
              </a:ext>
            </a:extLst>
          </p:cNvPr>
          <p:cNvSpPr>
            <a:spLocks noGrp="1"/>
          </p:cNvSpPr>
          <p:nvPr>
            <p:ph type="title"/>
          </p:nvPr>
        </p:nvSpPr>
        <p:spPr>
          <a:xfrm>
            <a:off x="838200" y="149291"/>
            <a:ext cx="10515600" cy="1334276"/>
          </a:xfrm>
        </p:spPr>
        <p:txBody>
          <a:bodyPr>
            <a:normAutofit fontScale="90000"/>
          </a:bodyPr>
          <a:lstStyle/>
          <a:p>
            <a:br>
              <a:rPr lang="en-US" sz="4000" u="sng" kern="100" dirty="0">
                <a:latin typeface="Calibri" panose="020F0502020204030204" pitchFamily="34" charset="0"/>
                <a:ea typeface="Calibri" panose="020F0502020204030204" pitchFamily="34" charset="0"/>
                <a:cs typeface="Times New Roman" panose="02020603050405020304" pitchFamily="18" charset="0"/>
              </a:rPr>
            </a:br>
            <a:r>
              <a:rPr lang="en-US" sz="4000" kern="100" dirty="0">
                <a:latin typeface="Calibri" panose="020F0502020204030204" pitchFamily="34" charset="0"/>
                <a:ea typeface="Calibri" panose="020F0502020204030204" pitchFamily="34" charset="0"/>
                <a:cs typeface="Times New Roman" panose="02020603050405020304" pitchFamily="18" charset="0"/>
              </a:rPr>
              <a:t>2. </a:t>
            </a:r>
            <a:r>
              <a:rPr lang="en-US" sz="4000" u="sng" kern="100" dirty="0">
                <a:latin typeface="Calibri" panose="020F0502020204030204" pitchFamily="34" charset="0"/>
                <a:ea typeface="Calibri" panose="020F0502020204030204" pitchFamily="34" charset="0"/>
                <a:cs typeface="Times New Roman" panose="02020603050405020304" pitchFamily="18" charset="0"/>
              </a:rPr>
              <a:t>Peace with others</a:t>
            </a:r>
            <a:r>
              <a:rPr lang="en-US" sz="4000" kern="100" dirty="0">
                <a:latin typeface="Calibri" panose="020F0502020204030204" pitchFamily="34" charset="0"/>
                <a:ea typeface="Calibri" panose="020F0502020204030204" pitchFamily="34" charset="0"/>
                <a:cs typeface="Times New Roman" panose="02020603050405020304" pitchFamily="18" charset="0"/>
              </a:rPr>
              <a:t> – true relationships of love are possible through Christ – that is the church!</a:t>
            </a:r>
            <a:br>
              <a:rPr lang="en-CA" kern="100" dirty="0">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A9DF4924-D714-9A1F-B94A-1ED7B9905402}"/>
              </a:ext>
            </a:extLst>
          </p:cNvPr>
          <p:cNvSpPr>
            <a:spLocks noGrp="1"/>
          </p:cNvSpPr>
          <p:nvPr>
            <p:ph idx="1"/>
          </p:nvPr>
        </p:nvSpPr>
        <p:spPr/>
        <p:txBody>
          <a:bodyPr>
            <a:normAutofit fontScale="92500" lnSpcReduction="10000"/>
          </a:bodyPr>
          <a:lstStyle/>
          <a:p>
            <a:pPr marL="457200">
              <a:lnSpc>
                <a:spcPct val="107000"/>
              </a:lnSpc>
              <a:spcAft>
                <a:spcPts val="800"/>
              </a:spcAft>
            </a:pP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Ephesians 2</a:t>
            </a:r>
            <a:r>
              <a:rPr lang="en-US" sz="2800" b="1" kern="100" baseline="30000" dirty="0">
                <a:effectLst/>
                <a:latin typeface="Calibri" panose="020F0502020204030204" pitchFamily="34" charset="0"/>
                <a:ea typeface="Calibri" panose="020F0502020204030204" pitchFamily="34" charset="0"/>
                <a:cs typeface="Times New Roman" panose="02020603050405020304" pitchFamily="18" charset="0"/>
              </a:rPr>
              <a:t>13</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But now in Christ Jesus you who once were far away have been brought near through the blood of Christ.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For he himself is our peace, who has made the two one and has destroyed the barrier, the dividing wall of hostility,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15</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by abolishing in his flesh the law with its commandments and regulations. His purpose was to create in himself one new man out of the two, thus making peace,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16</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in this one body to reconcile both of them to God through the cross, by which he put to death their hostility.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17</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He came and preached peace to you who were far away and peace to those who were near.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18</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For through him we both have access to the Father by one Spirit.</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469367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A31CB-74B2-38B3-3C54-8EB9E0EEEE29}"/>
              </a:ext>
            </a:extLst>
          </p:cNvPr>
          <p:cNvSpPr>
            <a:spLocks noGrp="1"/>
          </p:cNvSpPr>
          <p:nvPr>
            <p:ph type="title"/>
          </p:nvPr>
        </p:nvSpPr>
        <p:spPr/>
        <p:txBody>
          <a:bodyPr/>
          <a:lstStyle/>
          <a:p>
            <a:r>
              <a:rPr kumimoji="0" lang="en-US" sz="36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 </a:t>
            </a:r>
            <a:r>
              <a:rPr kumimoji="0" lang="en-US" sz="3600" b="0" i="0" u="sng"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Peace with others</a:t>
            </a:r>
            <a:r>
              <a:rPr kumimoji="0" lang="en-US" sz="36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true relationships of love are possible through Christ – that is the church!</a:t>
            </a:r>
            <a:endParaRPr lang="en-CA" dirty="0"/>
          </a:p>
        </p:txBody>
      </p:sp>
      <p:sp>
        <p:nvSpPr>
          <p:cNvPr id="3" name="Content Placeholder 2">
            <a:extLst>
              <a:ext uri="{FF2B5EF4-FFF2-40B4-BE49-F238E27FC236}">
                <a16:creationId xmlns:a16="http://schemas.microsoft.com/office/drawing/2014/main" id="{256195A1-E5DB-459A-3BCE-1746F15676F0}"/>
              </a:ext>
            </a:extLst>
          </p:cNvPr>
          <p:cNvSpPr>
            <a:spLocks noGrp="1"/>
          </p:cNvSpPr>
          <p:nvPr>
            <p:ph idx="1"/>
          </p:nvPr>
        </p:nvSpPr>
        <p:spPr>
          <a:xfrm>
            <a:off x="401215" y="1825625"/>
            <a:ext cx="11476653" cy="4827102"/>
          </a:xfrm>
        </p:spPr>
        <p:txBody>
          <a:bodyPr>
            <a:normAutofit fontScale="77500" lnSpcReduction="20000"/>
          </a:bodyPr>
          <a:lstStyle/>
          <a:p>
            <a:pPr marL="457200">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Matthew 5:9</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Blessed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are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the peacemakers, For they shall be called sons of God.</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 NIV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Romans 12:18</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If it is possible, as far as it depends on you, live at peace with everyone.</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Romans 14:19</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Therefore let us pursue the things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which make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for peace and the things by which one may edify another.</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Hebrews 12:14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Pursue peace with all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people,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and holiness, without which no one will see the Lord:</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Luke 10:5</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“But whatever house you enter, first say, ‘Peace to this </a:t>
            </a:r>
            <a:r>
              <a:rPr lang="en-US" sz="2800" kern="100" dirty="0" err="1">
                <a:effectLst/>
                <a:latin typeface="Calibri" panose="020F0502020204030204" pitchFamily="34" charset="0"/>
                <a:ea typeface="Calibri" panose="020F0502020204030204" pitchFamily="34" charset="0"/>
                <a:cs typeface="Times New Roman" panose="02020603050405020304" pitchFamily="18" charset="0"/>
              </a:rPr>
              <a:t>house.’</a:t>
            </a:r>
            <a:r>
              <a:rPr lang="en-US" sz="2800" kern="100" baseline="30000" dirty="0" err="1">
                <a:effectLst/>
                <a:latin typeface="Calibri" panose="020F0502020204030204" pitchFamily="34" charset="0"/>
                <a:ea typeface="Calibri" panose="020F0502020204030204" pitchFamily="34" charset="0"/>
                <a:cs typeface="Times New Roman" panose="02020603050405020304" pitchFamily="18" charset="0"/>
              </a:rPr>
              <a:t>NKJ</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Luke 10:6</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if a son of peace is there, your peace will rest on it; if not, it will return to you.</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****Our marriages are supposed to reflect the peace of Christ: Husbands love your wives as Christ loves the church and gave himself for it;  wives respect your husbands – no longer desire to rule over them, submit to their leadership and learn to rule together (the original design)</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4028413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91690-A905-87C5-8852-2387D720B0FE}"/>
              </a:ext>
            </a:extLst>
          </p:cNvPr>
          <p:cNvSpPr>
            <a:spLocks noGrp="1"/>
          </p:cNvSpPr>
          <p:nvPr>
            <p:ph type="title"/>
          </p:nvPr>
        </p:nvSpPr>
        <p:spPr/>
        <p:txBody>
          <a:bodyPr>
            <a:noAutofit/>
          </a:bodyPr>
          <a:lstStyle/>
          <a:p>
            <a:br>
              <a:rPr lang="en-US" sz="3600" kern="100" dirty="0">
                <a:latin typeface="Calibri" panose="020F0502020204030204" pitchFamily="34" charset="0"/>
                <a:ea typeface="Calibri" panose="020F0502020204030204" pitchFamily="34" charset="0"/>
                <a:cs typeface="Times New Roman" panose="02020603050405020304" pitchFamily="18" charset="0"/>
              </a:rPr>
            </a:br>
            <a:r>
              <a:rPr lang="en-US" sz="3600" kern="100" dirty="0">
                <a:latin typeface="Calibri" panose="020F0502020204030204" pitchFamily="34" charset="0"/>
                <a:ea typeface="Calibri" panose="020F0502020204030204" pitchFamily="34" charset="0"/>
                <a:cs typeface="Times New Roman" panose="02020603050405020304" pitchFamily="18" charset="0"/>
              </a:rPr>
              <a:t>3. </a:t>
            </a:r>
            <a:r>
              <a:rPr lang="en-US" sz="3600" u="sng" kern="100" dirty="0">
                <a:latin typeface="Calibri" panose="020F0502020204030204" pitchFamily="34" charset="0"/>
                <a:ea typeface="Calibri" panose="020F0502020204030204" pitchFamily="34" charset="0"/>
                <a:cs typeface="Times New Roman" panose="02020603050405020304" pitchFamily="18" charset="0"/>
              </a:rPr>
              <a:t>Inner peace</a:t>
            </a:r>
            <a:r>
              <a:rPr lang="en-US" sz="3600" kern="100" dirty="0">
                <a:latin typeface="Calibri" panose="020F0502020204030204" pitchFamily="34" charset="0"/>
                <a:ea typeface="Calibri" panose="020F0502020204030204" pitchFamily="34" charset="0"/>
                <a:cs typeface="Times New Roman" panose="02020603050405020304" pitchFamily="18" charset="0"/>
              </a:rPr>
              <a:t>: Peace in the heart – the absence of inner conflict</a:t>
            </a:r>
            <a:br>
              <a:rPr lang="en-CA" sz="3600" kern="100" dirty="0">
                <a:latin typeface="Calibri" panose="020F0502020204030204" pitchFamily="34" charset="0"/>
                <a:ea typeface="Calibri" panose="020F0502020204030204" pitchFamily="34" charset="0"/>
                <a:cs typeface="Times New Roman" panose="02020603050405020304" pitchFamily="18" charset="0"/>
              </a:rPr>
            </a:br>
            <a:endParaRPr lang="en-CA" sz="3600" dirty="0"/>
          </a:p>
        </p:txBody>
      </p:sp>
      <p:sp>
        <p:nvSpPr>
          <p:cNvPr id="3" name="Content Placeholder 2">
            <a:extLst>
              <a:ext uri="{FF2B5EF4-FFF2-40B4-BE49-F238E27FC236}">
                <a16:creationId xmlns:a16="http://schemas.microsoft.com/office/drawing/2014/main" id="{D29F8915-0BF3-FD2A-19EF-8A54E1D31908}"/>
              </a:ext>
            </a:extLst>
          </p:cNvPr>
          <p:cNvSpPr>
            <a:spLocks noGrp="1"/>
          </p:cNvSpPr>
          <p:nvPr>
            <p:ph idx="1"/>
          </p:nvPr>
        </p:nvSpPr>
        <p:spPr/>
        <p:txBody>
          <a:bodyPr>
            <a:normAutofit fontScale="70000" lnSpcReduction="20000"/>
          </a:bodyPr>
          <a:lstStyle/>
          <a:p>
            <a:pPr marL="342900" lvl="0" indent="-342900">
              <a:lnSpc>
                <a:spcPct val="107000"/>
              </a:lnSpc>
              <a:buFont typeface="Symbol" panose="05050102010706020507" pitchFamily="18" charset="2"/>
              <a:buChar char=""/>
            </a:pP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Trust God</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Isaiah 26:3</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You will keep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him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in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perfect peace</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Whose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mind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is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stayed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on You,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Because he trusts in You.</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Be led by Holy Spirit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Romans 8:1</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There is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therefore now no condemnation to those who are in Christ Jesus, who do not walk according to the flesh, but according to the Spirit.</a:t>
            </a:r>
            <a:r>
              <a:rPr lang="en-US" sz="3200" kern="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Romans 8:5</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For those who live according to the flesh set their minds on the things of the flesh, but those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who live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according to the Spirit, the things of the </a:t>
            </a:r>
            <a:r>
              <a:rPr lang="en-US" sz="2800" kern="100" dirty="0" err="1">
                <a:effectLst/>
                <a:latin typeface="Calibri" panose="020F0502020204030204" pitchFamily="34" charset="0"/>
                <a:ea typeface="Calibri" panose="020F0502020204030204" pitchFamily="34" charset="0"/>
                <a:cs typeface="Times New Roman" panose="02020603050405020304" pitchFamily="18" charset="0"/>
              </a:rPr>
              <a:t>Spirit.</a:t>
            </a:r>
            <a:r>
              <a:rPr lang="en-US" sz="2800" kern="100" baseline="30000" dirty="0" err="1">
                <a:effectLst/>
                <a:latin typeface="Calibri" panose="020F0502020204030204" pitchFamily="34" charset="0"/>
                <a:ea typeface="Calibri" panose="020F0502020204030204" pitchFamily="34" charset="0"/>
                <a:cs typeface="Times New Roman" panose="02020603050405020304" pitchFamily="18" charset="0"/>
              </a:rPr>
              <a:t>NKJ</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Romans 8:6</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For to be carnally minded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is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death, but </a:t>
            </a:r>
            <a:r>
              <a:rPr lang="en-US" sz="2800" u="sng" kern="100" dirty="0">
                <a:effectLst/>
                <a:latin typeface="Calibri" panose="020F0502020204030204" pitchFamily="34" charset="0"/>
                <a:ea typeface="Calibri" panose="020F0502020204030204" pitchFamily="34" charset="0"/>
                <a:cs typeface="Times New Roman" panose="02020603050405020304" pitchFamily="18" charset="0"/>
              </a:rPr>
              <a:t>to be spiritually minded </a:t>
            </a:r>
            <a:r>
              <a:rPr lang="en-US" sz="2800" i="1" u="sng" kern="100" dirty="0">
                <a:effectLst/>
                <a:latin typeface="Calibri" panose="020F0502020204030204" pitchFamily="34" charset="0"/>
                <a:ea typeface="Calibri" panose="020F0502020204030204" pitchFamily="34" charset="0"/>
                <a:cs typeface="Times New Roman" panose="02020603050405020304" pitchFamily="18" charset="0"/>
              </a:rPr>
              <a:t>is </a:t>
            </a:r>
            <a:r>
              <a:rPr lang="en-US" sz="2800" u="sng" kern="100" dirty="0">
                <a:effectLst/>
                <a:latin typeface="Calibri" panose="020F0502020204030204" pitchFamily="34" charset="0"/>
                <a:ea typeface="Calibri" panose="020F0502020204030204" pitchFamily="34" charset="0"/>
                <a:cs typeface="Times New Roman" panose="02020603050405020304" pitchFamily="18" charset="0"/>
              </a:rPr>
              <a:t>life and peace</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Let Christ rule your heart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NIV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Colossians 3:15</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Let the peace of Christ rule in your hearts, since as members of one body you were called to peace. And be thankful.</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Get rid of anxiety and pray with thanksgiving</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Philippians 4:7</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the peace of God, which surpasses all understanding, will guard your hearts and minds through Christ Jesus.</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Let peace be your foundation</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Ephesians 6:15</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having shod your feet with the preparation of the gospel of peace;</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891803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FC172-6DFA-27DB-70AC-ED902E88457A}"/>
              </a:ext>
            </a:extLst>
          </p:cNvPr>
          <p:cNvSpPr>
            <a:spLocks noGrp="1"/>
          </p:cNvSpPr>
          <p:nvPr>
            <p:ph type="title"/>
          </p:nvPr>
        </p:nvSpPr>
        <p:spPr/>
        <p:txBody>
          <a:bodyPr/>
          <a:lstStyle/>
          <a:p>
            <a:r>
              <a:rPr lang="en-CA" dirty="0"/>
              <a:t>Peace is a fruit of letting Christ rule and His kingdom take over your life</a:t>
            </a:r>
          </a:p>
        </p:txBody>
      </p:sp>
      <p:sp>
        <p:nvSpPr>
          <p:cNvPr id="3" name="Content Placeholder 2">
            <a:extLst>
              <a:ext uri="{FF2B5EF4-FFF2-40B4-BE49-F238E27FC236}">
                <a16:creationId xmlns:a16="http://schemas.microsoft.com/office/drawing/2014/main" id="{D70513C4-892D-0834-81CA-C6BEDBD43027}"/>
              </a:ext>
            </a:extLst>
          </p:cNvPr>
          <p:cNvSpPr>
            <a:spLocks noGrp="1"/>
          </p:cNvSpPr>
          <p:nvPr>
            <p:ph idx="1"/>
          </p:nvPr>
        </p:nvSpPr>
        <p:spPr/>
        <p:txBody>
          <a:bodyPr>
            <a:normAutofit lnSpcReduction="10000"/>
          </a:bodyPr>
          <a:lstStyle/>
          <a:p>
            <a:pPr algn="ctr">
              <a:lnSpc>
                <a:spcPct val="107000"/>
              </a:lnSpc>
              <a:spcAft>
                <a:spcPts val="800"/>
              </a:spcAft>
            </a:pP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“Of the increase of His government and </a:t>
            </a:r>
            <a:r>
              <a:rPr lang="en-US" sz="2800" b="1" i="1" kern="100" dirty="0">
                <a:effectLst/>
                <a:latin typeface="Calibri" panose="020F0502020204030204" pitchFamily="34" charset="0"/>
                <a:ea typeface="Calibri" panose="020F0502020204030204" pitchFamily="34" charset="0"/>
                <a:cs typeface="Times New Roman" panose="02020603050405020304" pitchFamily="18" charset="0"/>
              </a:rPr>
              <a:t>peace</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 There will be no end”</a:t>
            </a:r>
          </a:p>
          <a:p>
            <a:pPr marL="0" indent="0" algn="ctr">
              <a:lnSpc>
                <a:spcPct val="107000"/>
              </a:lnSpc>
              <a:spcAft>
                <a:spcPts val="800"/>
              </a:spcAft>
              <a:buNone/>
            </a:pP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i="1"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i="1" kern="100" dirty="0">
                <a:effectLst/>
                <a:latin typeface="Calibri" panose="020F0502020204030204" pitchFamily="34" charset="0"/>
                <a:ea typeface="Calibri" panose="020F0502020204030204" pitchFamily="34" charset="0"/>
                <a:cs typeface="Times New Roman" panose="02020603050405020304" pitchFamily="18" charset="0"/>
              </a:rPr>
              <a:t>Romans 14:17</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 for the kingdom of God is not eating and drinking, </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but righteousness and peace and joy in the Holy Spirit.</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Romans 16:20</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the God of peace will crush Satan under your feet shortly. The grace of our Lord Jesus Christ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be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with you. Amen.</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834121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30054-32AE-F59C-748C-49037E5E94EC}"/>
              </a:ext>
            </a:extLst>
          </p:cNvPr>
          <p:cNvSpPr>
            <a:spLocks noGrp="1"/>
          </p:cNvSpPr>
          <p:nvPr>
            <p:ph type="title"/>
          </p:nvPr>
        </p:nvSpPr>
        <p:spPr/>
        <p:txBody>
          <a:bodyPr/>
          <a:lstStyle/>
          <a:p>
            <a:r>
              <a:rPr lang="en-US" b="1" kern="100" dirty="0">
                <a:latin typeface="Calibri" panose="020F0502020204030204" pitchFamily="34" charset="0"/>
                <a:ea typeface="Calibri" panose="020F0502020204030204" pitchFamily="34" charset="0"/>
                <a:cs typeface="Times New Roman" panose="02020603050405020304" pitchFamily="18" charset="0"/>
              </a:rPr>
              <a:t>The Increase of peace there will be no end!</a:t>
            </a:r>
            <a:endParaRPr lang="en-CA" dirty="0"/>
          </a:p>
        </p:txBody>
      </p:sp>
      <p:sp>
        <p:nvSpPr>
          <p:cNvPr id="3" name="Content Placeholder 2">
            <a:extLst>
              <a:ext uri="{FF2B5EF4-FFF2-40B4-BE49-F238E27FC236}">
                <a16:creationId xmlns:a16="http://schemas.microsoft.com/office/drawing/2014/main" id="{F42A9EA9-59FF-4387-CF2E-348DE2E5B2F7}"/>
              </a:ext>
            </a:extLst>
          </p:cNvPr>
          <p:cNvSpPr>
            <a:spLocks noGrp="1"/>
          </p:cNvSpPr>
          <p:nvPr>
            <p:ph idx="1"/>
          </p:nvPr>
        </p:nvSpPr>
        <p:spPr/>
        <p:txBody>
          <a:bodyPr/>
          <a:lstStyle/>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Isaiah 9:6-7</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For unto us a Child is born, Unto us a Son is given; And the government will be upon His shoulder. And His name will be called Wonderful, Counselor, Mighty God, Everlasting Father,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Prince of Peace</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Of the increase of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His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government and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peace</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There will be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no end, Upon the throne of David and over His kingdom, To order it and establish it with judgment and justice From that time forward, even forever. The zeal of the LORD of hosts will perform this. </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4502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BE912-D16F-4D26-BC05-9BBC5D02C99B}"/>
              </a:ext>
            </a:extLst>
          </p:cNvPr>
          <p:cNvSpPr>
            <a:spLocks noGrp="1"/>
          </p:cNvSpPr>
          <p:nvPr>
            <p:ph type="title"/>
          </p:nvPr>
        </p:nvSpPr>
        <p:spPr/>
        <p:txBody>
          <a:bodyPr/>
          <a:lstStyle/>
          <a:p>
            <a:r>
              <a:rPr lang="en-CA" dirty="0"/>
              <a:t>Conflict within – desire our way not God’s</a:t>
            </a:r>
          </a:p>
        </p:txBody>
      </p:sp>
      <p:sp>
        <p:nvSpPr>
          <p:cNvPr id="3" name="Content Placeholder 2">
            <a:extLst>
              <a:ext uri="{FF2B5EF4-FFF2-40B4-BE49-F238E27FC236}">
                <a16:creationId xmlns:a16="http://schemas.microsoft.com/office/drawing/2014/main" id="{92CE9818-C062-8009-AC40-DA0592400523}"/>
              </a:ext>
            </a:extLst>
          </p:cNvPr>
          <p:cNvSpPr>
            <a:spLocks noGrp="1"/>
          </p:cNvSpPr>
          <p:nvPr>
            <p:ph idx="1"/>
          </p:nvPr>
        </p:nvSpPr>
        <p:spPr/>
        <p:txBody>
          <a:bodyPr/>
          <a:lstStyle/>
          <a:p>
            <a:r>
              <a:rPr lang="en-US" sz="2800" b="1" dirty="0">
                <a:effectLst/>
                <a:latin typeface="Calibri" panose="020F0502020204030204" pitchFamily="34" charset="0"/>
                <a:ea typeface="Calibri" panose="020F0502020204030204" pitchFamily="34" charset="0"/>
                <a:cs typeface="Times New Roman" panose="02020603050405020304" pitchFamily="18" charset="0"/>
              </a:rPr>
              <a:t>James 4:1</a:t>
            </a:r>
            <a:r>
              <a:rPr lang="en-US" sz="2800" dirty="0">
                <a:effectLst/>
                <a:latin typeface="Calibri" panose="020F0502020204030204" pitchFamily="34" charset="0"/>
                <a:ea typeface="Calibri" panose="020F0502020204030204" pitchFamily="34" charset="0"/>
                <a:cs typeface="Times New Roman" panose="02020603050405020304" pitchFamily="18" charset="0"/>
              </a:rPr>
              <a:t> Where do wars and fights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come </a:t>
            </a:r>
            <a:r>
              <a:rPr lang="en-US" sz="2800" dirty="0">
                <a:effectLst/>
                <a:latin typeface="Calibri" panose="020F0502020204030204" pitchFamily="34" charset="0"/>
                <a:ea typeface="Calibri" panose="020F0502020204030204" pitchFamily="34" charset="0"/>
                <a:cs typeface="Times New Roman" panose="02020603050405020304" pitchFamily="18" charset="0"/>
              </a:rPr>
              <a:t>from among you? Do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they </a:t>
            </a:r>
            <a:r>
              <a:rPr lang="en-US" sz="2800" dirty="0">
                <a:effectLst/>
                <a:latin typeface="Calibri" panose="020F0502020204030204" pitchFamily="34" charset="0"/>
                <a:ea typeface="Calibri" panose="020F0502020204030204" pitchFamily="34" charset="0"/>
                <a:cs typeface="Times New Roman" panose="02020603050405020304" pitchFamily="18" charset="0"/>
              </a:rPr>
              <a:t>not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come </a:t>
            </a:r>
            <a:r>
              <a:rPr lang="en-US" sz="2800" dirty="0">
                <a:effectLst/>
                <a:latin typeface="Calibri" panose="020F0502020204030204" pitchFamily="34" charset="0"/>
                <a:ea typeface="Calibri" panose="020F0502020204030204" pitchFamily="34" charset="0"/>
                <a:cs typeface="Times New Roman" panose="02020603050405020304" pitchFamily="18" charset="0"/>
              </a:rPr>
              <a:t>from your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desires for </a:t>
            </a:r>
            <a:r>
              <a:rPr lang="en-US" sz="2800" dirty="0">
                <a:effectLst/>
                <a:latin typeface="Calibri" panose="020F0502020204030204" pitchFamily="34" charset="0"/>
                <a:ea typeface="Calibri" panose="020F0502020204030204" pitchFamily="34" charset="0"/>
                <a:cs typeface="Times New Roman" panose="02020603050405020304" pitchFamily="18" charset="0"/>
              </a:rPr>
              <a:t>pleasure that war in your members?;</a:t>
            </a:r>
            <a:endParaRPr lang="en-US" baseline="30000" dirty="0">
              <a:latin typeface="Calibri" panose="020F0502020204030204" pitchFamily="34" charset="0"/>
              <a:ea typeface="Calibri" panose="020F0502020204030204" pitchFamily="34" charset="0"/>
              <a:cs typeface="Times New Roman" panose="02020603050405020304" pitchFamily="18" charset="0"/>
            </a:endParaRPr>
          </a:p>
          <a:p>
            <a:r>
              <a:rPr lang="en-US" sz="2800" b="1" dirty="0">
                <a:effectLst/>
                <a:latin typeface="Calibri" panose="020F0502020204030204" pitchFamily="34" charset="0"/>
                <a:ea typeface="Calibri" panose="020F0502020204030204" pitchFamily="34" charset="0"/>
                <a:cs typeface="Times New Roman" panose="02020603050405020304" pitchFamily="18" charset="0"/>
              </a:rPr>
              <a:t>James 3:16</a:t>
            </a:r>
            <a:r>
              <a:rPr lang="en-US" sz="2800" dirty="0">
                <a:effectLst/>
                <a:latin typeface="Calibri" panose="020F0502020204030204" pitchFamily="34" charset="0"/>
                <a:ea typeface="Calibri" panose="020F0502020204030204" pitchFamily="34" charset="0"/>
                <a:cs typeface="Times New Roman" panose="02020603050405020304" pitchFamily="18" charset="0"/>
              </a:rPr>
              <a:t> For where envy and self-seeking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exist, </a:t>
            </a:r>
            <a:r>
              <a:rPr lang="en-US" sz="2800" dirty="0">
                <a:effectLst/>
                <a:latin typeface="Calibri" panose="020F0502020204030204" pitchFamily="34" charset="0"/>
                <a:ea typeface="Calibri" panose="020F0502020204030204" pitchFamily="34" charset="0"/>
                <a:cs typeface="Times New Roman" panose="02020603050405020304" pitchFamily="18" charset="0"/>
              </a:rPr>
              <a:t>confusion and every evil thing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are </a:t>
            </a:r>
            <a:r>
              <a:rPr lang="en-US" sz="2800" dirty="0">
                <a:effectLst/>
                <a:latin typeface="Calibri" panose="020F0502020204030204" pitchFamily="34" charset="0"/>
                <a:ea typeface="Calibri" panose="020F0502020204030204" pitchFamily="34" charset="0"/>
                <a:cs typeface="Times New Roman" panose="02020603050405020304" pitchFamily="18" charset="0"/>
              </a:rPr>
              <a:t>there.</a:t>
            </a:r>
          </a:p>
          <a:p>
            <a:r>
              <a:rPr lang="en-US" sz="2800" baseline="30000" dirty="0">
                <a:effectLst/>
                <a:latin typeface="Calibri" panose="020F0502020204030204" pitchFamily="34" charset="0"/>
                <a:ea typeface="Calibri" panose="020F0502020204030204" pitchFamily="34" charset="0"/>
                <a:cs typeface="Times New Roman" panose="02020603050405020304" pitchFamily="18" charset="0"/>
              </a:rPr>
              <a:t>NIV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1 John 2:16</a:t>
            </a:r>
            <a:r>
              <a:rPr lang="en-US" sz="2800" dirty="0">
                <a:effectLst/>
                <a:latin typeface="Calibri" panose="020F0502020204030204" pitchFamily="34" charset="0"/>
                <a:ea typeface="Calibri" panose="020F0502020204030204" pitchFamily="34" charset="0"/>
                <a:cs typeface="Times New Roman" panose="02020603050405020304" pitchFamily="18" charset="0"/>
              </a:rPr>
              <a:t> For everything in the world-- the cravings of sinful man, the lust of his eyes and the boasting of what he has and does-- comes not from the Father but from the world.</a:t>
            </a:r>
            <a:endParaRPr lang="en-CA" dirty="0"/>
          </a:p>
        </p:txBody>
      </p:sp>
    </p:spTree>
    <p:extLst>
      <p:ext uri="{BB962C8B-B14F-4D97-AF65-F5344CB8AC3E}">
        <p14:creationId xmlns:p14="http://schemas.microsoft.com/office/powerpoint/2010/main" val="4001078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C856A-1A0D-A248-75CA-DF47433D6486}"/>
              </a:ext>
            </a:extLst>
          </p:cNvPr>
          <p:cNvSpPr>
            <a:spLocks noGrp="1"/>
          </p:cNvSpPr>
          <p:nvPr>
            <p:ph type="title"/>
          </p:nvPr>
        </p:nvSpPr>
        <p:spPr/>
        <p:txBody>
          <a:bodyPr/>
          <a:lstStyle/>
          <a:p>
            <a:r>
              <a:rPr lang="en-CA" dirty="0"/>
              <a:t>Good News</a:t>
            </a:r>
          </a:p>
        </p:txBody>
      </p:sp>
      <p:sp>
        <p:nvSpPr>
          <p:cNvPr id="3" name="Content Placeholder 2">
            <a:extLst>
              <a:ext uri="{FF2B5EF4-FFF2-40B4-BE49-F238E27FC236}">
                <a16:creationId xmlns:a16="http://schemas.microsoft.com/office/drawing/2014/main" id="{28A12DBB-C77C-6D71-5143-77AAEB9FB6A1}"/>
              </a:ext>
            </a:extLst>
          </p:cNvPr>
          <p:cNvSpPr>
            <a:spLocks noGrp="1"/>
          </p:cNvSpPr>
          <p:nvPr>
            <p:ph idx="1"/>
          </p:nvPr>
        </p:nvSpPr>
        <p:spPr/>
        <p:txBody>
          <a:bodyPr/>
          <a:lstStyle/>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Isaiah 52:7</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How beautiful upon the mountains Are the feet of him who brings good news, Who proclaims peace, Who brings glad tidings of good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things,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Who proclaims salvation, Who says to Zion, "Your God reigns!"</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Isaiah 53 is the announcement of good news: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Isaiah 53:5</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But He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was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wounded for our transgressions,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He was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bruised for our iniquities;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The chastisement for our peace </a:t>
            </a:r>
            <a:r>
              <a:rPr lang="en-US" sz="2800" b="1" i="1" kern="100" dirty="0">
                <a:effectLst/>
                <a:latin typeface="Calibri" panose="020F0502020204030204" pitchFamily="34" charset="0"/>
                <a:ea typeface="Calibri" panose="020F0502020204030204" pitchFamily="34" charset="0"/>
                <a:cs typeface="Times New Roman" panose="02020603050405020304" pitchFamily="18" charset="0"/>
              </a:rPr>
              <a:t>was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upon Him,</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by His stripes we are healed.</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057480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45A6F-30CF-F2E1-ACE7-3332FC1F2DE4}"/>
              </a:ext>
            </a:extLst>
          </p:cNvPr>
          <p:cNvSpPr>
            <a:spLocks noGrp="1"/>
          </p:cNvSpPr>
          <p:nvPr>
            <p:ph type="title"/>
          </p:nvPr>
        </p:nvSpPr>
        <p:spPr/>
        <p:txBody>
          <a:bodyPr/>
          <a:lstStyle/>
          <a:p>
            <a:r>
              <a:rPr lang="en-CA" dirty="0"/>
              <a:t>New Testament  - Prince of Peace has come</a:t>
            </a:r>
          </a:p>
        </p:txBody>
      </p:sp>
      <p:sp>
        <p:nvSpPr>
          <p:cNvPr id="3" name="Content Placeholder 2">
            <a:extLst>
              <a:ext uri="{FF2B5EF4-FFF2-40B4-BE49-F238E27FC236}">
                <a16:creationId xmlns:a16="http://schemas.microsoft.com/office/drawing/2014/main" id="{467BD442-F6C6-71F6-FD4A-E15EC1194E29}"/>
              </a:ext>
            </a:extLst>
          </p:cNvPr>
          <p:cNvSpPr>
            <a:spLocks noGrp="1"/>
          </p:cNvSpPr>
          <p:nvPr>
            <p:ph idx="1"/>
          </p:nvPr>
        </p:nvSpPr>
        <p:spPr/>
        <p:txBody>
          <a:bodyPr>
            <a:normAutofit fontScale="92500" lnSpcReduction="20000"/>
          </a:bodyPr>
          <a:lstStyle/>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Luke 1:79</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To give light to those who sit in darkness and the shadow of death, To guide our feet into the way of peace."</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Luke 2:14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"Glory to God in the highest, And on earth peace, goodwill toward men</a:t>
            </a:r>
            <a:r>
              <a:rPr lang="en-US" sz="3200" kern="0" dirty="0">
                <a:effectLst/>
                <a:latin typeface="Times New Roman" panose="02020603050405020304" pitchFamily="18" charset="0"/>
                <a:ea typeface="Calibri" panose="020F0502020204030204" pitchFamily="34" charset="0"/>
                <a:cs typeface="Times New Roman" panose="02020603050405020304" pitchFamily="18" charset="0"/>
              </a:rPr>
              <a:t> (and on earth </a:t>
            </a:r>
            <a:r>
              <a:rPr lang="en-US" sz="32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peace</a:t>
            </a:r>
            <a:r>
              <a:rPr lang="en-US" sz="3200" kern="0" dirty="0">
                <a:effectLst/>
                <a:latin typeface="Times New Roman" panose="02020603050405020304" pitchFamily="18" charset="0"/>
                <a:ea typeface="Calibri" panose="020F0502020204030204" pitchFamily="34" charset="0"/>
                <a:cs typeface="Times New Roman" panose="02020603050405020304" pitchFamily="18" charset="0"/>
              </a:rPr>
              <a:t> to men on whom his favor rests.")</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Acts 10:36</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"The word which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God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sent to the children of Israel, preaching peace through Jesus Christ -- He is Lord of all --</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Luke 19:38</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saying: " 'Blessed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is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the King who comes in the name of the LORD!' Peace in heaven and glory in the highest!"</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809530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94C2E-8DD5-182D-1242-9201185001A0}"/>
              </a:ext>
            </a:extLst>
          </p:cNvPr>
          <p:cNvSpPr>
            <a:spLocks noGrp="1"/>
          </p:cNvSpPr>
          <p:nvPr>
            <p:ph type="title"/>
          </p:nvPr>
        </p:nvSpPr>
        <p:spPr/>
        <p:txBody>
          <a:bodyPr/>
          <a:lstStyle/>
          <a:p>
            <a:r>
              <a:rPr lang="en-CA" dirty="0"/>
              <a:t>He comes offering peace</a:t>
            </a:r>
          </a:p>
        </p:txBody>
      </p:sp>
      <p:sp>
        <p:nvSpPr>
          <p:cNvPr id="3" name="Content Placeholder 2">
            <a:extLst>
              <a:ext uri="{FF2B5EF4-FFF2-40B4-BE49-F238E27FC236}">
                <a16:creationId xmlns:a16="http://schemas.microsoft.com/office/drawing/2014/main" id="{CC7899BA-6522-BC36-A6A6-CD93E9D78875}"/>
              </a:ext>
            </a:extLst>
          </p:cNvPr>
          <p:cNvSpPr>
            <a:spLocks noGrp="1"/>
          </p:cNvSpPr>
          <p:nvPr>
            <p:ph idx="1"/>
          </p:nvPr>
        </p:nvSpPr>
        <p:spPr/>
        <p:txBody>
          <a:bodyPr>
            <a:normAutofit fontScale="77500" lnSpcReduction="20000"/>
          </a:bodyPr>
          <a:lstStyle/>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NIV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Mark 5:34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To the woman with the issue of blood He says, "Daughter, your faith has healed you. Go in peace and be freed from your suffering."</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 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Luke 8:48</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He said to her, "Daughter, be of good cheer; your faith has made you well. Go in peace."</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Luke 7:50</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To the sinful woman who comes to anoint His feet he says, "Your faith has saved you. Go in peace."</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Mark 4:39</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To the wind and raging sea: Then He arose and rebuked the wind, and said to the sea, "Peace, be still!" And the wind ceased and there was a great calm.</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Luke 24:36</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To the fear-filled disciples</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Jesus Himself stood in the midst of them, and said to them, "Peace to you.</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1619274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21D88-E452-2689-0236-950BC2301F04}"/>
              </a:ext>
            </a:extLst>
          </p:cNvPr>
          <p:cNvSpPr>
            <a:spLocks noGrp="1"/>
          </p:cNvSpPr>
          <p:nvPr>
            <p:ph type="title"/>
          </p:nvPr>
        </p:nvSpPr>
        <p:spPr/>
        <p:txBody>
          <a:bodyPr/>
          <a:lstStyle/>
          <a:p>
            <a:r>
              <a:rPr lang="en-CA" dirty="0"/>
              <a:t>Jesus is the source of peace – peace in His presence</a:t>
            </a:r>
          </a:p>
        </p:txBody>
      </p:sp>
      <p:sp>
        <p:nvSpPr>
          <p:cNvPr id="3" name="Content Placeholder 2">
            <a:extLst>
              <a:ext uri="{FF2B5EF4-FFF2-40B4-BE49-F238E27FC236}">
                <a16:creationId xmlns:a16="http://schemas.microsoft.com/office/drawing/2014/main" id="{5A9CF030-FC57-CD4F-1DF0-A1B0CC1A3CD7}"/>
              </a:ext>
            </a:extLst>
          </p:cNvPr>
          <p:cNvSpPr>
            <a:spLocks noGrp="1"/>
          </p:cNvSpPr>
          <p:nvPr>
            <p:ph idx="1"/>
          </p:nvPr>
        </p:nvSpPr>
        <p:spPr>
          <a:xfrm>
            <a:off x="838200" y="1782147"/>
            <a:ext cx="10515600" cy="4710728"/>
          </a:xfrm>
        </p:spPr>
        <p:txBody>
          <a:bodyPr>
            <a:normAutofit fontScale="77500" lnSpcReduction="20000"/>
          </a:bodyPr>
          <a:lstStyle/>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John 14:27</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"Peace I leave with you, My peace I give to you; not as the world gives do I give to you. Let not your heart be troubled, neither let it be afraid.</a:t>
            </a:r>
          </a:p>
          <a:p>
            <a:pPr>
              <a:lnSpc>
                <a:spcPct val="107000"/>
              </a:lnSpc>
              <a:spcAft>
                <a:spcPts val="800"/>
              </a:spcAft>
            </a:pPr>
            <a:r>
              <a:rPr lang="en-US" sz="3200" kern="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John 16:33</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"These things I have spoken to you, that in Me you may have peace. In the world you will have tribulation; but be of good cheer, I have overcome the world."</a:t>
            </a:r>
            <a:r>
              <a:rPr lang="en-US" sz="3200" kern="0" baseline="300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John 20:19</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Then, the same day at evening, being the first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day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of the week, when the doors were shut where the disciples were assembled, for fear of the Jews, Jesus came and stood in the midst, and said to them, "Peace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be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with you.“</a:t>
            </a:r>
          </a:p>
          <a:p>
            <a:pPr>
              <a:lnSpc>
                <a:spcPct val="107000"/>
              </a:lnSpc>
              <a:spcAft>
                <a:spcPts val="800"/>
              </a:spcAft>
            </a:pPr>
            <a:r>
              <a:rPr lang="en-US" sz="3200" kern="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John 20:21</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So Jesus said to them again, "Peace to you! As the Father has sent Me, I also send you." </a:t>
            </a:r>
          </a:p>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John 20:26</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after eight days His disciples were again inside, and Thomas with them. Jesus came, the doors being shut, and stood in the midst, and said, "Peace to you!"</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577395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D018-02CE-A9BF-31A1-CAF6528C84DE}"/>
              </a:ext>
            </a:extLst>
          </p:cNvPr>
          <p:cNvSpPr>
            <a:spLocks noGrp="1"/>
          </p:cNvSpPr>
          <p:nvPr>
            <p:ph type="title"/>
          </p:nvPr>
        </p:nvSpPr>
        <p:spPr/>
        <p:txBody>
          <a:bodyPr/>
          <a:lstStyle/>
          <a:p>
            <a:r>
              <a:rPr lang="en-CA" dirty="0"/>
              <a:t>The cross brings peace (Isaiah 53)</a:t>
            </a:r>
          </a:p>
        </p:txBody>
      </p:sp>
      <p:sp>
        <p:nvSpPr>
          <p:cNvPr id="3" name="Content Placeholder 2">
            <a:extLst>
              <a:ext uri="{FF2B5EF4-FFF2-40B4-BE49-F238E27FC236}">
                <a16:creationId xmlns:a16="http://schemas.microsoft.com/office/drawing/2014/main" id="{F6DBC41F-A336-5116-3225-7D5223A0C22D}"/>
              </a:ext>
            </a:extLst>
          </p:cNvPr>
          <p:cNvSpPr>
            <a:spLocks noGrp="1"/>
          </p:cNvSpPr>
          <p:nvPr>
            <p:ph idx="1"/>
          </p:nvPr>
        </p:nvSpPr>
        <p:spPr/>
        <p:txBody>
          <a:bodyPr/>
          <a:lstStyle/>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NIV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Colossians 1:19</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For God was pleased to have all his fullness dwell in him,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20</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through him to reconcile to himself all things, whether things on earth or things in heaven, by making peace through his blood, shed on the cross.</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1125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8C2E-C147-01B4-27B1-3AF76FD808AB}"/>
              </a:ext>
            </a:extLst>
          </p:cNvPr>
          <p:cNvSpPr>
            <a:spLocks noGrp="1"/>
          </p:cNvSpPr>
          <p:nvPr>
            <p:ph type="title"/>
          </p:nvPr>
        </p:nvSpPr>
        <p:spPr/>
        <p:txBody>
          <a:bodyPr/>
          <a:lstStyle/>
          <a:p>
            <a:pPr marL="228600" marR="0" lvl="0" indent="-228600" defTabSz="914400" rtl="0" eaLnBrk="1" fontAlgn="auto" latinLnBrk="0" hangingPunct="1">
              <a:lnSpc>
                <a:spcPct val="107000"/>
              </a:lnSpc>
              <a:spcBef>
                <a:spcPts val="1000"/>
              </a:spcBef>
              <a:spcAft>
                <a:spcPts val="800"/>
              </a:spcAft>
              <a:tabLst/>
              <a:defRPr/>
            </a:pPr>
            <a:r>
              <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He came to bring peace In 3 areas: </a:t>
            </a:r>
            <a:b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7C5CC636-9F49-E0B3-5F43-F9EFA0DFD9BA}"/>
              </a:ext>
            </a:extLst>
          </p:cNvPr>
          <p:cNvSpPr>
            <a:spLocks noGrp="1"/>
          </p:cNvSpPr>
          <p:nvPr>
            <p:ph idx="1"/>
          </p:nvPr>
        </p:nvSpPr>
        <p:spPr>
          <a:xfrm>
            <a:off x="838200" y="1231641"/>
            <a:ext cx="10515600" cy="4945322"/>
          </a:xfrm>
        </p:spPr>
        <p:txBody>
          <a:bodyPr>
            <a:normAutofit fontScale="92500" lnSpcReduction="20000"/>
          </a:bodyPr>
          <a:lstStyle/>
          <a:p>
            <a:pPr marL="342900" lvl="0" indent="-342900">
              <a:lnSpc>
                <a:spcPct val="107000"/>
              </a:lnSpc>
              <a:buFont typeface="+mj-lt"/>
              <a:buAutoNum type="arabicPeriod"/>
            </a:pPr>
            <a:r>
              <a:rPr lang="en-US" sz="2800" u="sng" kern="100" dirty="0">
                <a:effectLst/>
                <a:latin typeface="Calibri" panose="020F0502020204030204" pitchFamily="34" charset="0"/>
                <a:ea typeface="Calibri" panose="020F0502020204030204" pitchFamily="34" charset="0"/>
                <a:cs typeface="Times New Roman" panose="02020603050405020304" pitchFamily="18" charset="0"/>
              </a:rPr>
              <a:t>Peace with God</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 loved, forgiven, reconciled to God through Christ</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Romans 5:1</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Therefore, having been justified by faith, we have peace with God through our Lord Jesus Christ,</a:t>
            </a:r>
            <a:r>
              <a:rPr lang="en-US" sz="3200" kern="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IV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Romans 5:10</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For if, when we were God’s enemies, we were reconciled to him through the death of his Son, how much more, having been reconciled, shall we be saved through his life!</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buNone/>
            </a:pP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NIV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2 Corinthians 5:17</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Therefore, if anyone is in Christ, he is a new creation; the old has gone, the new has come!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18</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All this is from God, who reconciled us to himself through Christ and gave us the ministry of reconciliation: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19</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that God was reconciling the world to himself in Christ, not counting men’s sins against them.</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561061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1693</Words>
  <Application>Microsoft Office PowerPoint</Application>
  <PresentationFormat>Widescreen</PresentationFormat>
  <Paragraphs>55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Times New Roman</vt:lpstr>
      <vt:lpstr>Office Theme</vt:lpstr>
      <vt:lpstr>The Prince of peace  offers Peace</vt:lpstr>
      <vt:lpstr>The Increase of peace there will be no end!</vt:lpstr>
      <vt:lpstr>Conflict within – desire our way not God’s</vt:lpstr>
      <vt:lpstr>Good News</vt:lpstr>
      <vt:lpstr>New Testament  - Prince of Peace has come</vt:lpstr>
      <vt:lpstr>He comes offering peace</vt:lpstr>
      <vt:lpstr>Jesus is the source of peace – peace in His presence</vt:lpstr>
      <vt:lpstr>The cross brings peace (Isaiah 53)</vt:lpstr>
      <vt:lpstr>He came to bring peace In 3 areas:  </vt:lpstr>
      <vt:lpstr> 2. Peace with others – true relationships of love are possible through Christ – that is the church! </vt:lpstr>
      <vt:lpstr>2. Peace with others – true relationships of love are possible through Christ – that is the church!</vt:lpstr>
      <vt:lpstr> 3. Inner peace: Peace in the heart – the absence of inner conflict </vt:lpstr>
      <vt:lpstr>Peace is a fruit of letting Christ rule and His kingdom take over your life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Prince of peace  offers Peace</dc:title>
  <dc:creator>Michael Stanley</dc:creator>
  <cp:lastModifiedBy>Michael Stanley</cp:lastModifiedBy>
  <cp:revision>1</cp:revision>
  <dcterms:created xsi:type="dcterms:W3CDTF">2023-12-24T13:05:54Z</dcterms:created>
  <dcterms:modified xsi:type="dcterms:W3CDTF">2023-12-24T13:25:46Z</dcterms:modified>
</cp:coreProperties>
</file>