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61" r:id="rId2"/>
    <p:sldId id="260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FBBA-535E-53DC-0E7A-CBB8412FD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5E4A8A-BA3C-1792-F2EF-3D0039169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E302E-6371-DD37-B038-4DD0440A3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F3F1-DC9F-805D-D68E-72F57AF4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0C17B-9A82-5601-341D-B351C73F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8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BE15-5BAB-3759-DBFF-2F59AA312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A908C-1674-7CC9-0AE9-D3B95A500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20E08-CBD0-758F-EBC8-6F93EB76C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23A86-9D81-6017-FECF-C8A0C3EB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23B05-6970-3ADB-9374-77DC61A8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A97EF-5149-1F42-9E03-C8A6AF716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1A923-94C7-3D69-5AED-FDCE08D47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F1A37-A666-ECE2-BF46-0ACA7149C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611BC-BDB9-998D-56EF-F8D4120F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4C73D-0A42-6ED0-B980-E3A4E6A1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4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2A51-391E-59F5-FDF3-E71F6EBD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A000-689D-FA08-D4A0-BC9F61054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8DE6B-C61D-981C-25A0-110159681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A1D8A-C897-DE3F-0DFF-606861E8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70DC6-E845-D9E2-96EB-7B013BAD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C9B80-ACE3-0640-1EC9-8EEEBA17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6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52AE-71B6-374D-2F7A-094271871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2D99A-7964-9B5A-A57D-A17E9C462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85D80-7149-EFC1-01C5-718DE66C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B5CBD8-151B-B048-33BE-507A593538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35195D-8943-6F21-3A9C-9B6B903B1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B1DF75-156A-26C9-1014-DC9379DC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2F501C-B8D6-A086-804D-7B32A63DD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B7BD9-B499-4513-EE8B-7109CE70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16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3C9D0-74BD-DCAA-0709-C4E6A4AC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841F0-91EA-9D42-24B7-E7058D1A5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A2523-2C8D-9B23-B227-681AE701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607BA-A457-BC53-CE01-5C828D93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3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E5A9C8-5F06-A6D7-D4D2-6A89E04DA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A8686-E2DB-1656-6ABB-ADBDFD7BF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71529-D66D-4F19-7FA0-595E0388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1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FF93-21BE-FB6B-629C-31E6281F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C0921-B726-2B25-52DB-0D03D851C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A4C5C-0307-9163-790D-3DDF05F2F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E21F8-2355-9024-A943-E8E612FC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7F5A1-2288-0AF9-82A1-0533E056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C9CCC-961C-0E6A-11A4-E558F457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88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7EF9-3BB1-8896-D281-956E92EA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5611BE-C19E-DCBE-F7C0-B143E44771C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CE915-60FD-5163-8F80-B31E6F056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54419-E6A5-E4A0-AF93-1B63D8B8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260CB-088C-76D8-4A74-B4843DFE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35AB4-6E6E-0217-84E5-75E456653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1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24BDF-65D8-85EE-FBC2-C00A767D5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FF9C7-4607-42C3-F091-B118F4A09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95ABA-B376-53BB-F6C5-0B8BD0E6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D62D7-8080-F374-FC46-FD05A726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1EC23-E180-7268-E065-F2F9CA26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8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59E923-DB76-AF8C-1088-4A1452CDF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2E2A2-C4B5-4CEF-D39E-990A8D23E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C154A-F307-EE89-5EA0-4A09808F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4B7BE-E8B6-ABF8-D139-2D5397C4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FDA66-6D9B-9B3E-CA1A-9AEDB564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8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FEFF57-02D8-125A-69D9-40FA368F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2A366-39E8-415A-855B-59349EB2D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79487-62FC-6040-DF69-3FC8A097F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3F757-08F1-D0CB-C200-E42689DA0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DC276-B69E-259C-3599-215263006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2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754155-C89F-4921-C2BA-235047C3E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CA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Bearing with one another in love, </a:t>
            </a:r>
            <a:br>
              <a:rPr kumimoji="0" lang="en-CA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CA" sz="4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unity and peace </a:t>
            </a:r>
            <a:endParaRPr lang="en-CA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EB91020-44F1-675F-8136-32338156A1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Diversity and Inclusion according to Jesus</a:t>
            </a:r>
          </a:p>
          <a:p>
            <a:r>
              <a:rPr lang="en-CA" sz="3200" dirty="0"/>
              <a:t>ROMANS 14</a:t>
            </a:r>
          </a:p>
        </p:txBody>
      </p:sp>
    </p:spTree>
    <p:extLst>
      <p:ext uri="{BB962C8B-B14F-4D97-AF65-F5344CB8AC3E}">
        <p14:creationId xmlns:p14="http://schemas.microsoft.com/office/powerpoint/2010/main" val="109811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7F7B-6B88-1069-277E-70E846EE8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0720"/>
          </a:xfrm>
        </p:spPr>
        <p:txBody>
          <a:bodyPr>
            <a:normAutofit/>
          </a:bodyPr>
          <a:lstStyle/>
          <a:p>
            <a:r>
              <a:rPr lang="en-CA" dirty="0"/>
              <a:t>So Far in Romans: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F0A7D-F231-37C7-3088-C72F9D05A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0580"/>
            <a:ext cx="10515600" cy="4182295"/>
          </a:xfrm>
        </p:spPr>
        <p:txBody>
          <a:bodyPr anchor="ctr">
            <a:normAutofit fontScale="62500" lnSpcReduction="20000"/>
          </a:bodyPr>
          <a:lstStyle/>
          <a:p>
            <a:r>
              <a:rPr lang="en-CA" sz="4000" dirty="0"/>
              <a:t>Remember: 11 Chapters of Doctrine – the Gospel explained: Justified by Faith in Christ (Grace)</a:t>
            </a:r>
          </a:p>
          <a:p>
            <a:pPr marL="0" indent="0">
              <a:buNone/>
            </a:pPr>
            <a:endParaRPr lang="en-CA" sz="4000" dirty="0"/>
          </a:p>
          <a:p>
            <a:r>
              <a:rPr lang="en-CA" sz="4000" dirty="0"/>
              <a:t>Chapter 12: Respond in Holiness, separation and consecration as part of a new community in Christ: (See: 1-3; 9-10; 16, 18)</a:t>
            </a:r>
          </a:p>
          <a:p>
            <a:pPr marL="0" indent="0">
              <a:buNone/>
            </a:pPr>
            <a:endParaRPr lang="en-CA" sz="4000" dirty="0"/>
          </a:p>
          <a:p>
            <a:r>
              <a:rPr lang="en-CA" sz="4000" dirty="0"/>
              <a:t>Chapter 13: submit to government, as long as the government is submitted to God’s word – love your neighbor (8,10), walk as those who have put on Christ, turn from sin</a:t>
            </a:r>
          </a:p>
          <a:p>
            <a:pPr marL="0" indent="0">
              <a:buNone/>
            </a:pPr>
            <a:endParaRPr lang="en-CA" sz="4000" dirty="0"/>
          </a:p>
          <a:p>
            <a:r>
              <a:rPr lang="en-CA" sz="4000" u="sng" dirty="0"/>
              <a:t>POINT #1</a:t>
            </a:r>
            <a:r>
              <a:rPr lang="en-CA" sz="4000" dirty="0"/>
              <a:t>:  Those in Christ live by a Kingdom of God ethic, not a worldly one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894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BFD1-9DEF-3003-2A55-7268C46EE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7701"/>
          </a:xfrm>
        </p:spPr>
        <p:txBody>
          <a:bodyPr>
            <a:normAutofit/>
          </a:bodyPr>
          <a:lstStyle/>
          <a:p>
            <a:r>
              <a:rPr kumimoji="0" lang="en-C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Commands of Scripture: Deal with a brother’s sin</a:t>
            </a:r>
            <a:br>
              <a:rPr kumimoji="0" lang="en-C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Rom. 13:14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6DD47-712A-CD9B-AE38-2E09379C1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085" y="1690688"/>
            <a:ext cx="10726992" cy="480218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3100" dirty="0">
                <a:solidFill>
                  <a:prstClr val="black"/>
                </a:solidFill>
              </a:rPr>
              <a:t>In other words, confront the sinner (Rom. 6 &amp; 8) </a:t>
            </a:r>
          </a:p>
          <a:p>
            <a:pPr marL="0" indent="0">
              <a:buNone/>
              <a:defRPr/>
            </a:pPr>
            <a:r>
              <a:rPr lang="en-US" sz="3100" u="sng" dirty="0">
                <a:solidFill>
                  <a:prstClr val="black"/>
                </a:solidFill>
              </a:rPr>
              <a:t>EXAMPLES</a:t>
            </a:r>
            <a:r>
              <a:rPr lang="en-US" sz="3100" dirty="0">
                <a:solidFill>
                  <a:prstClr val="black"/>
                </a:solidFill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Matt. 7:1-5;Matthew 18:15-17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Luke 17:3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1Corinthians 5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Galatians 6:1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2Timothy 4:2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Titus 1:13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Would you agree that in order to deal with the sin of another, a judgment has to be made? We need to judge!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POINT #2 </a:t>
            </a:r>
            <a:r>
              <a:rPr kumimoji="0" lang="en-CA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SO, we “self-correct” in regards to sin…In some cases it is good to judge!</a:t>
            </a:r>
          </a:p>
        </p:txBody>
      </p:sp>
    </p:spTree>
    <p:extLst>
      <p:ext uri="{BB962C8B-B14F-4D97-AF65-F5344CB8AC3E}">
        <p14:creationId xmlns:p14="http://schemas.microsoft.com/office/powerpoint/2010/main" val="242506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33CA-4046-D5B1-B55A-A7C79546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>
            <a:normAutofit fontScale="90000"/>
          </a:bodyPr>
          <a:lstStyle/>
          <a:p>
            <a:r>
              <a:rPr lang="en-CA" dirty="0"/>
              <a:t>Romans 14: let the text speak – what is it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DE9C2-449A-ABD0-A2BF-88E7A75B6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665"/>
            <a:ext cx="10515600" cy="4949209"/>
          </a:xfrm>
        </p:spPr>
        <p:txBody>
          <a:bodyPr>
            <a:normAutofit fontScale="92500"/>
          </a:bodyPr>
          <a:lstStyle/>
          <a:p>
            <a:pPr algn="l"/>
            <a:r>
              <a:rPr lang="en-US" sz="3500" b="0" u="none" strike="noStrike" baseline="30000" dirty="0">
                <a:latin typeface="Times New Roman" panose="02020603050405020304" pitchFamily="18" charset="0"/>
              </a:rPr>
              <a:t>NKJ </a:t>
            </a:r>
            <a:r>
              <a:rPr lang="en-US" sz="3500" b="1" u="none" strike="noStrike" baseline="0" dirty="0">
                <a:latin typeface="Times New Roman" panose="02020603050405020304" pitchFamily="18" charset="0"/>
              </a:rPr>
              <a:t>Romans 14:1</a:t>
            </a:r>
            <a:r>
              <a:rPr lang="en-US" sz="3500" b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3500" b="0" i="1" u="none" strike="noStrike" baseline="0" dirty="0">
                <a:latin typeface="Times New Roman" panose="02020603050405020304" pitchFamily="18" charset="0"/>
              </a:rPr>
              <a:t>Receive one who is weak in the faith, but not to disputes over doubtful things. </a:t>
            </a:r>
          </a:p>
          <a:p>
            <a:pPr algn="l"/>
            <a:r>
              <a:rPr lang="en-US" sz="3500" dirty="0">
                <a:latin typeface="Times New Roman" panose="02020603050405020304" pitchFamily="18" charset="0"/>
              </a:rPr>
              <a:t>Romans 14:1: </a:t>
            </a:r>
            <a:r>
              <a:rPr lang="en-US" sz="3500" b="0" i="0" u="none" strike="noStrike" baseline="0" dirty="0">
                <a:latin typeface="Times New Roman" panose="02020603050405020304" pitchFamily="18" charset="0"/>
              </a:rPr>
              <a:t> don't argue with them about what they think is right or wrong. (NLT); not to quarrel over opinions (ESV); without passing judgment on disputable matters (NIV); </a:t>
            </a:r>
          </a:p>
          <a:p>
            <a:pPr marL="0" indent="0" algn="l">
              <a:buNone/>
            </a:pPr>
            <a:endParaRPr lang="en-US" sz="3500" b="0" i="0" u="none" strike="noStrike" baseline="0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3500" b="0" i="0" u="none" strike="noStrike" baseline="0" dirty="0">
                <a:latin typeface="Times New Roman" panose="02020603050405020304" pitchFamily="18" charset="0"/>
              </a:rPr>
              <a:t>POINT #3 – Romans 14 is not about sin! People in the church have different views based on religious backgrounds, cultures, traditions and norms, denominations, </a:t>
            </a:r>
            <a:r>
              <a:rPr lang="en-US" sz="3500" b="0" i="0" u="none" strike="noStrike" baseline="0">
                <a:latin typeface="Times New Roman" panose="02020603050405020304" pitchFamily="18" charset="0"/>
              </a:rPr>
              <a:t>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777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5C22-04A1-98E4-9393-00966357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 the church there are weak and strong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6ADA8-0611-3E14-E827-884BD376B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Weak Christians are those who have not received the fullness of Freedom in Christ – still under laws and traditions (Col. 2:8)</a:t>
            </a:r>
          </a:p>
          <a:p>
            <a:r>
              <a:rPr lang="en-CA" dirty="0"/>
              <a:t>1Corinthians 8 – A weak member does not possess the knowledge of freedom in Christ (Acts 10; Gal. 2:11-21; Gal. 5:1; Rom. 8:1,2; 1Tim. 4:1-5; Mark 7:19; Luke 7:33-34), the conscience is still unchanged (Col. 2:13-22; Rom. 12:1-2)</a:t>
            </a:r>
          </a:p>
          <a:p>
            <a:r>
              <a:rPr lang="en-CA" dirty="0"/>
              <a:t>1Corinthians 10:14-33 – we are free…but the ultimate goal is to live for God’s glory, and not offend another with regards to eating and drinking (Rom. 14:13-22)</a:t>
            </a:r>
          </a:p>
          <a:p>
            <a:r>
              <a:rPr lang="en-CA" dirty="0"/>
              <a:t>Point #4: The Goal of any community is to not offend each other with our non-essential choices (disputable matters) by expecting others to do what we do (it goes both ways)</a:t>
            </a:r>
          </a:p>
        </p:txBody>
      </p:sp>
    </p:spTree>
    <p:extLst>
      <p:ext uri="{BB962C8B-B14F-4D97-AF65-F5344CB8AC3E}">
        <p14:creationId xmlns:p14="http://schemas.microsoft.com/office/powerpoint/2010/main" val="231084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ACF83-4822-66D6-F220-72DA14E6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Point #5: Let each one be free to live to the Lord</a:t>
            </a:r>
            <a:br>
              <a:rPr lang="en-CA" dirty="0"/>
            </a:br>
            <a:r>
              <a:rPr lang="en-CA" sz="2800" dirty="0"/>
              <a:t>(1Cor. 10:31;Col. 3:17)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35D89-5207-C4CE-BA48-930C74272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 are received/accepted by God (Rom. 14:3)</a:t>
            </a:r>
          </a:p>
          <a:p>
            <a:r>
              <a:rPr lang="en-CA" dirty="0"/>
              <a:t>We serve one Master, who is able to make us stand (14:4)</a:t>
            </a:r>
          </a:p>
          <a:p>
            <a:pPr lvl="1"/>
            <a:r>
              <a:rPr lang="en-CA" dirty="0"/>
              <a:t>See Jude 1:24; Hebrews 7:25</a:t>
            </a:r>
          </a:p>
          <a:p>
            <a:r>
              <a:rPr lang="en-CA" dirty="0"/>
              <a:t>We live to please the Lord with thanksgiving (14:6)</a:t>
            </a:r>
          </a:p>
          <a:p>
            <a:r>
              <a:rPr lang="en-CA" dirty="0"/>
              <a:t>We belong to the Lord – in life and death: (14:8)</a:t>
            </a:r>
          </a:p>
          <a:p>
            <a:r>
              <a:rPr lang="en-CA" dirty="0"/>
              <a:t>Each is responsible to God and will be judged by God</a:t>
            </a:r>
          </a:p>
          <a:p>
            <a:r>
              <a:rPr lang="en-CA" dirty="0"/>
              <a:t>Eat and drink whatever you want (1Tim. 4:1-5), unless it causes another to stumble</a:t>
            </a:r>
          </a:p>
          <a:p>
            <a:r>
              <a:rPr lang="en-CA" dirty="0"/>
              <a:t>Get a kingdom perspective - FREEDOM (14:17; 1Cor. 9:20-23)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241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4995</TotalTime>
  <Words>606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Office Theme</vt:lpstr>
      <vt:lpstr>Bearing with one another in love,  unity and peace </vt:lpstr>
      <vt:lpstr>So Far in Romans:</vt:lpstr>
      <vt:lpstr>Commands of Scripture: Deal with a brother’s sin Rom. 13:14</vt:lpstr>
      <vt:lpstr>Romans 14: let the text speak – what is it about?</vt:lpstr>
      <vt:lpstr>In the church there are weak and strong</vt:lpstr>
      <vt:lpstr>Point #5: Let each one be free to live to the Lord (1Cor. 10:31;Col. 3:17)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Stanley</dc:creator>
  <cp:lastModifiedBy>Michael Stanley</cp:lastModifiedBy>
  <cp:revision>14</cp:revision>
  <dcterms:created xsi:type="dcterms:W3CDTF">2026-10-07T21:50:52Z</dcterms:created>
  <dcterms:modified xsi:type="dcterms:W3CDTF">2026-10-11T11:25:34Z</dcterms:modified>
</cp:coreProperties>
</file>