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4" d="100"/>
          <a:sy n="74" d="100"/>
        </p:scale>
        <p:origin x="1042" y="8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CA"/>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9922472F-4EB9-4736-BA9E-978CD033BE60}" type="datetimeFigureOut">
              <a:rPr lang="en-CA" smtClean="0"/>
              <a:t>2025-04-27</a:t>
            </a:fld>
            <a:endParaRPr lang="en-CA"/>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CA"/>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CA"/>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321AB2F4-7F7E-47E1-9C0A-6A3DD60B78DE}" type="slidenum">
              <a:rPr lang="en-CA" smtClean="0"/>
              <a:t>‹#›</a:t>
            </a:fld>
            <a:endParaRPr lang="en-CA"/>
          </a:p>
        </p:txBody>
      </p:sp>
    </p:spTree>
    <p:extLst>
      <p:ext uri="{BB962C8B-B14F-4D97-AF65-F5344CB8AC3E}">
        <p14:creationId xmlns:p14="http://schemas.microsoft.com/office/powerpoint/2010/main" val="1431665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778624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4/27/2025</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2194732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4/27/2025</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34163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4/27/2025</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2074620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4/27/2025</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126390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4/27/2025</a:t>
            </a:fld>
            <a:endParaRPr lang="en-US" dirty="0"/>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3560950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338120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87931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91577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984131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70F276-1833-4A75-9C1D-A56E2295A68D}" type="datetimeFigureOut">
              <a:rPr lang="en-US" smtClean="0"/>
              <a:t>4/27/2025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625348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70F276-1833-4A75-9C1D-A56E2295A68D}" type="datetimeFigureOut">
              <a:rPr lang="en-US" smtClean="0"/>
              <a:t>4/27/2025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549293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70F276-1833-4A75-9C1D-A56E2295A68D}" type="datetimeFigureOut">
              <a:rPr lang="en-US" smtClean="0"/>
              <a:t>4/27/2025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54267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0F276-1833-4A75-9C1D-A56E2295A68D}" type="datetimeFigureOut">
              <a:rPr lang="en-US" smtClean="0"/>
              <a:t>4/27/2025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984990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70F276-1833-4A75-9C1D-A56E2295A68D}" type="datetimeFigureOut">
              <a:rPr lang="en-US" smtClean="0"/>
              <a:t>4/27/2025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684781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70F276-1833-4A75-9C1D-A56E2295A68D}" type="datetimeFigureOut">
              <a:rPr lang="en-US" smtClean="0"/>
              <a:t>4/27/2025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549932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A70F276-1833-4A75-9C1D-A56E2295A68D}" type="datetimeFigureOut">
              <a:rPr lang="en-US" smtClean="0"/>
              <a:pPr/>
              <a:t>4/27/2025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srgbClr val="FFFFFF"/>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8844951-7827-47D4-8276-7DDE1FA7D85A}" type="slidenum">
              <a:rPr lang="en-US" smtClean="0"/>
              <a:pPr/>
              <a:t>‹#›</a:t>
            </a:fld>
            <a:endParaRPr lang="en-US"/>
          </a:p>
        </p:txBody>
      </p:sp>
    </p:spTree>
    <p:extLst>
      <p:ext uri="{BB962C8B-B14F-4D97-AF65-F5344CB8AC3E}">
        <p14:creationId xmlns:p14="http://schemas.microsoft.com/office/powerpoint/2010/main" val="1876120549"/>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3BFB3-2310-2D73-00F5-9B43B98B6FFE}"/>
              </a:ext>
            </a:extLst>
          </p:cNvPr>
          <p:cNvSpPr>
            <a:spLocks noGrp="1"/>
          </p:cNvSpPr>
          <p:nvPr>
            <p:ph type="ctrTitle"/>
          </p:nvPr>
        </p:nvSpPr>
        <p:spPr>
          <a:xfrm>
            <a:off x="5181601" y="1151746"/>
            <a:ext cx="6172200" cy="2387600"/>
          </a:xfrm>
        </p:spPr>
        <p:txBody>
          <a:bodyPr>
            <a:normAutofit/>
          </a:bodyPr>
          <a:lstStyle/>
          <a:p>
            <a:pPr algn="l"/>
            <a:r>
              <a:rPr lang="en-CA" dirty="0">
                <a:gradFill flip="none" rotWithShape="1">
                  <a:gsLst>
                    <a:gs pos="0">
                      <a:schemeClr val="accent5">
                        <a:alpha val="70000"/>
                      </a:schemeClr>
                    </a:gs>
                    <a:gs pos="100000">
                      <a:schemeClr val="accent1">
                        <a:alpha val="70000"/>
                      </a:schemeClr>
                    </a:gs>
                  </a:gsLst>
                  <a:lin ang="0" scaled="1"/>
                  <a:tileRect/>
                </a:gradFill>
              </a:rPr>
              <a:t>The Resurrection: </a:t>
            </a:r>
          </a:p>
        </p:txBody>
      </p:sp>
      <p:sp>
        <p:nvSpPr>
          <p:cNvPr id="3" name="Subtitle 2">
            <a:extLst>
              <a:ext uri="{FF2B5EF4-FFF2-40B4-BE49-F238E27FC236}">
                <a16:creationId xmlns:a16="http://schemas.microsoft.com/office/drawing/2014/main" id="{A739F468-F2BD-0A4A-C3E9-A2309DD2BF8B}"/>
              </a:ext>
            </a:extLst>
          </p:cNvPr>
          <p:cNvSpPr>
            <a:spLocks noGrp="1"/>
          </p:cNvSpPr>
          <p:nvPr>
            <p:ph type="subTitle" idx="1"/>
          </p:nvPr>
        </p:nvSpPr>
        <p:spPr>
          <a:xfrm>
            <a:off x="4898571" y="3631421"/>
            <a:ext cx="6455230" cy="1655762"/>
          </a:xfrm>
        </p:spPr>
        <p:txBody>
          <a:bodyPr>
            <a:normAutofit/>
          </a:bodyPr>
          <a:lstStyle/>
          <a:p>
            <a:pPr algn="l"/>
            <a:r>
              <a:rPr lang="en-CA" sz="3600" dirty="0">
                <a:solidFill>
                  <a:schemeClr val="tx2">
                    <a:alpha val="60000"/>
                  </a:schemeClr>
                </a:solidFill>
              </a:rPr>
              <a:t>What does it mean for us</a:t>
            </a:r>
          </a:p>
        </p:txBody>
      </p:sp>
      <p:pic>
        <p:nvPicPr>
          <p:cNvPr id="4" name="Picture 3" descr="Gradient pastel colors on a top view">
            <a:extLst>
              <a:ext uri="{FF2B5EF4-FFF2-40B4-BE49-F238E27FC236}">
                <a16:creationId xmlns:a16="http://schemas.microsoft.com/office/drawing/2014/main" id="{9E51DB4A-766E-3831-8939-B276EE0C7E4E}"/>
              </a:ext>
            </a:extLst>
          </p:cNvPr>
          <p:cNvPicPr>
            <a:picLocks noChangeAspect="1"/>
          </p:cNvPicPr>
          <p:nvPr/>
        </p:nvPicPr>
        <p:blipFill>
          <a:blip r:embed="rId2">
            <a:alphaModFix amt="90000"/>
          </a:blip>
          <a:srcRect l="36752" r="15781" b="-1"/>
          <a:stretch/>
        </p:blipFill>
        <p:spPr>
          <a:xfrm>
            <a:off x="838200" y="880844"/>
            <a:ext cx="3638945" cy="5117284"/>
          </a:xfrm>
          <a:prstGeom prst="rect">
            <a:avLst/>
          </a:prstGeom>
        </p:spPr>
      </p:pic>
    </p:spTree>
    <p:extLst>
      <p:ext uri="{BB962C8B-B14F-4D97-AF65-F5344CB8AC3E}">
        <p14:creationId xmlns:p14="http://schemas.microsoft.com/office/powerpoint/2010/main" val="2409327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EAB69-3EAD-790F-CF1F-BCF53E680E4F}"/>
              </a:ext>
            </a:extLst>
          </p:cNvPr>
          <p:cNvSpPr>
            <a:spLocks noGrp="1"/>
          </p:cNvSpPr>
          <p:nvPr>
            <p:ph type="title"/>
          </p:nvPr>
        </p:nvSpPr>
        <p:spPr>
          <a:xfrm>
            <a:off x="1451579" y="804520"/>
            <a:ext cx="9603275" cy="763024"/>
          </a:xfrm>
        </p:spPr>
        <p:txBody>
          <a:bodyPr/>
          <a:lstStyle/>
          <a:p>
            <a:r>
              <a:rPr lang="en-CA" dirty="0"/>
              <a:t>His resurrection means our regeneration</a:t>
            </a:r>
          </a:p>
        </p:txBody>
      </p:sp>
      <p:sp>
        <p:nvSpPr>
          <p:cNvPr id="3" name="Content Placeholder 2">
            <a:extLst>
              <a:ext uri="{FF2B5EF4-FFF2-40B4-BE49-F238E27FC236}">
                <a16:creationId xmlns:a16="http://schemas.microsoft.com/office/drawing/2014/main" id="{846EF8B7-078E-6CF4-0867-0574000990AE}"/>
              </a:ext>
            </a:extLst>
          </p:cNvPr>
          <p:cNvSpPr>
            <a:spLocks noGrp="1"/>
          </p:cNvSpPr>
          <p:nvPr>
            <p:ph idx="1"/>
          </p:nvPr>
        </p:nvSpPr>
        <p:spPr>
          <a:xfrm>
            <a:off x="1451579" y="1853754"/>
            <a:ext cx="9603275" cy="4512322"/>
          </a:xfrm>
        </p:spPr>
        <p:txBody>
          <a:bodyPr>
            <a:noAutofit/>
          </a:bodyPr>
          <a:lstStyle/>
          <a:p>
            <a:r>
              <a:rPr lang="en-US" sz="2400" b="1" i="0" u="none" strike="noStrike" baseline="0" dirty="0">
                <a:latin typeface="Times New Roman" panose="02020603050405020304" pitchFamily="18" charset="0"/>
              </a:rPr>
              <a:t> Peter 1:3</a:t>
            </a:r>
            <a:r>
              <a:rPr lang="en-US" sz="2400" b="0" i="0" u="none" strike="noStrike" baseline="0" dirty="0">
                <a:latin typeface="Times New Roman" panose="02020603050405020304" pitchFamily="18" charset="0"/>
              </a:rPr>
              <a:t> Blessed be the God and Father of our Lord Jesus Christ! According to his great mercy, he has caused us to be born again to a living hope through the resurrection of Jesus Christ from the dead</a:t>
            </a:r>
          </a:p>
          <a:p>
            <a:r>
              <a:rPr lang="en-US" sz="2400" dirty="0">
                <a:latin typeface="Times New Roman" panose="02020603050405020304" pitchFamily="18" charset="0"/>
              </a:rPr>
              <a:t>After His resurrection Jesus will send forth Holy Spirit (John 14 thru 16)</a:t>
            </a:r>
          </a:p>
          <a:p>
            <a:r>
              <a:rPr lang="en-US" sz="2400" dirty="0">
                <a:latin typeface="Times New Roman" panose="02020603050405020304" pitchFamily="18" charset="0"/>
              </a:rPr>
              <a:t>Holy Spirit will bring new birth to those who trust in Jesus (John 3)</a:t>
            </a:r>
          </a:p>
          <a:p>
            <a:r>
              <a:rPr lang="en-US" sz="2400" dirty="0">
                <a:latin typeface="Times New Roman" panose="02020603050405020304" pitchFamily="18" charset="0"/>
              </a:rPr>
              <a:t>God has made what was dead alive by the power of Holy Spirit (Eph. 1 &amp; 2; Rom. 8)</a:t>
            </a:r>
          </a:p>
          <a:p>
            <a:r>
              <a:rPr lang="en-US" sz="2400" dirty="0">
                <a:latin typeface="Times New Roman" panose="02020603050405020304" pitchFamily="18" charset="0"/>
              </a:rPr>
              <a:t>Holy Spirit is the indwelling presence of Christ to lead and guide (Ezek. 36:26-27)</a:t>
            </a:r>
            <a:endParaRPr lang="en-CA" sz="2400" dirty="0"/>
          </a:p>
        </p:txBody>
      </p:sp>
    </p:spTree>
    <p:extLst>
      <p:ext uri="{BB962C8B-B14F-4D97-AF65-F5344CB8AC3E}">
        <p14:creationId xmlns:p14="http://schemas.microsoft.com/office/powerpoint/2010/main" val="2055013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7CCDA-7CB1-AAE3-D71F-984035A65297}"/>
              </a:ext>
            </a:extLst>
          </p:cNvPr>
          <p:cNvSpPr>
            <a:spLocks noGrp="1"/>
          </p:cNvSpPr>
          <p:nvPr>
            <p:ph type="title"/>
          </p:nvPr>
        </p:nvSpPr>
        <p:spPr/>
        <p:txBody>
          <a:bodyPr/>
          <a:lstStyle/>
          <a:p>
            <a:r>
              <a:rPr lang="en-CA" dirty="0"/>
              <a:t>His resurrection means our justification</a:t>
            </a:r>
          </a:p>
        </p:txBody>
      </p:sp>
      <p:sp>
        <p:nvSpPr>
          <p:cNvPr id="3" name="Content Placeholder 2">
            <a:extLst>
              <a:ext uri="{FF2B5EF4-FFF2-40B4-BE49-F238E27FC236}">
                <a16:creationId xmlns:a16="http://schemas.microsoft.com/office/drawing/2014/main" id="{F805EE96-5D36-FDFB-3DE0-0CF273B8D301}"/>
              </a:ext>
            </a:extLst>
          </p:cNvPr>
          <p:cNvSpPr>
            <a:spLocks noGrp="1"/>
          </p:cNvSpPr>
          <p:nvPr>
            <p:ph idx="1"/>
          </p:nvPr>
        </p:nvSpPr>
        <p:spPr>
          <a:xfrm>
            <a:off x="1451579" y="1794076"/>
            <a:ext cx="9603275" cy="4826643"/>
          </a:xfrm>
        </p:spPr>
        <p:txBody>
          <a:bodyPr>
            <a:normAutofit/>
          </a:bodyPr>
          <a:lstStyle/>
          <a:p>
            <a:pPr algn="l"/>
            <a:r>
              <a:rPr lang="en-US" sz="2400" b="1" i="0" u="none" strike="noStrike" baseline="0" dirty="0">
                <a:latin typeface="Times New Roman" panose="02020603050405020304" pitchFamily="18" charset="0"/>
              </a:rPr>
              <a:t>Romans 4:25</a:t>
            </a:r>
            <a:r>
              <a:rPr lang="en-US" sz="2400" b="0" i="0" u="none" strike="noStrike" baseline="0" dirty="0">
                <a:latin typeface="Times New Roman" panose="02020603050405020304" pitchFamily="18" charset="0"/>
              </a:rPr>
              <a:t> He was delivered over to death for our sins and was raised to life for our justification.</a:t>
            </a:r>
          </a:p>
          <a:p>
            <a:pPr algn="l"/>
            <a:r>
              <a:rPr lang="en-US" sz="2400" dirty="0">
                <a:latin typeface="Times New Roman" panose="02020603050405020304" pitchFamily="18" charset="0"/>
              </a:rPr>
              <a:t>The resurrection is proof that God accepted the sacrifice of Jesus as payment for our sins. Now that the debt is paid, we are guilty no more – no condemnation (Rom. 8:1)</a:t>
            </a:r>
          </a:p>
          <a:p>
            <a:pPr algn="l"/>
            <a:r>
              <a:rPr lang="en-US" sz="2400" b="1" i="0" u="none" strike="noStrike" baseline="0" dirty="0">
                <a:latin typeface="Times New Roman" panose="02020603050405020304" pitchFamily="18" charset="0"/>
              </a:rPr>
              <a:t>Ephesians 2:6</a:t>
            </a:r>
            <a:r>
              <a:rPr lang="en-US" sz="2400" b="0" i="0" u="none" strike="noStrike" baseline="0" dirty="0">
                <a:latin typeface="Times New Roman" panose="02020603050405020304" pitchFamily="18" charset="0"/>
              </a:rPr>
              <a:t> And God raised us up with Christ and seated us with him in the heavenly realms in Christ Jesus, </a:t>
            </a:r>
            <a:r>
              <a:rPr lang="en-US" sz="2400" b="0" i="0" u="none" strike="noStrike" baseline="30000" dirty="0">
                <a:latin typeface="Times New Roman" panose="02020603050405020304" pitchFamily="18" charset="0"/>
              </a:rPr>
              <a:t>7</a:t>
            </a:r>
            <a:r>
              <a:rPr lang="en-US" sz="2400" b="0" i="0" u="none" strike="noStrike" baseline="0" dirty="0">
                <a:latin typeface="Times New Roman" panose="02020603050405020304" pitchFamily="18" charset="0"/>
              </a:rPr>
              <a:t> in order that in the coming ages he might show the incomparable riches of his grace, expressed in his kindness to us in Christ Jesus. </a:t>
            </a:r>
            <a:r>
              <a:rPr lang="en-US" sz="2400" b="0" i="0" u="none" strike="noStrike" baseline="30000" dirty="0">
                <a:latin typeface="Times New Roman" panose="02020603050405020304" pitchFamily="18" charset="0"/>
              </a:rPr>
              <a:t>8</a:t>
            </a:r>
            <a:r>
              <a:rPr lang="en-US" sz="2400" b="0" i="0" u="none" strike="noStrike" baseline="0" dirty="0">
                <a:latin typeface="Times New Roman" panose="02020603050405020304" pitchFamily="18" charset="0"/>
              </a:rPr>
              <a:t> For it is by grace you have been saved, through faith-- and this not from yourselves, it is the gift of God—</a:t>
            </a:r>
          </a:p>
          <a:p>
            <a:pPr algn="l"/>
            <a:r>
              <a:rPr lang="en-US" sz="2400" dirty="0">
                <a:latin typeface="Times New Roman" panose="02020603050405020304" pitchFamily="18" charset="0"/>
              </a:rPr>
              <a:t>If God approves of Jesus, He approves of us!</a:t>
            </a:r>
            <a:endParaRPr lang="en-CA" dirty="0"/>
          </a:p>
        </p:txBody>
      </p:sp>
    </p:spTree>
    <p:extLst>
      <p:ext uri="{BB962C8B-B14F-4D97-AF65-F5344CB8AC3E}">
        <p14:creationId xmlns:p14="http://schemas.microsoft.com/office/powerpoint/2010/main" val="780925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564C2-E7E0-AB23-AB16-8D6A6426554C}"/>
              </a:ext>
            </a:extLst>
          </p:cNvPr>
          <p:cNvSpPr>
            <a:spLocks noGrp="1"/>
          </p:cNvSpPr>
          <p:nvPr>
            <p:ph type="title"/>
          </p:nvPr>
        </p:nvSpPr>
        <p:spPr/>
        <p:txBody>
          <a:bodyPr/>
          <a:lstStyle/>
          <a:p>
            <a:r>
              <a:rPr lang="en-CA" dirty="0"/>
              <a:t>His resurrection means our Resurrection</a:t>
            </a:r>
          </a:p>
        </p:txBody>
      </p:sp>
      <p:sp>
        <p:nvSpPr>
          <p:cNvPr id="3" name="Content Placeholder 2">
            <a:extLst>
              <a:ext uri="{FF2B5EF4-FFF2-40B4-BE49-F238E27FC236}">
                <a16:creationId xmlns:a16="http://schemas.microsoft.com/office/drawing/2014/main" id="{6A899EC2-98B6-3DE5-EBA0-509224CD48D0}"/>
              </a:ext>
            </a:extLst>
          </p:cNvPr>
          <p:cNvSpPr>
            <a:spLocks noGrp="1"/>
          </p:cNvSpPr>
          <p:nvPr>
            <p:ph idx="1"/>
          </p:nvPr>
        </p:nvSpPr>
        <p:spPr>
          <a:xfrm>
            <a:off x="677334" y="1713053"/>
            <a:ext cx="8596668" cy="4328309"/>
          </a:xfrm>
        </p:spPr>
        <p:txBody>
          <a:bodyPr/>
          <a:lstStyle/>
          <a:p>
            <a:pPr algn="l"/>
            <a:r>
              <a:rPr lang="en-US" sz="2400" b="1" i="0" u="none" strike="noStrike" baseline="0" dirty="0">
                <a:latin typeface="Times New Roman" panose="02020603050405020304" pitchFamily="18" charset="0"/>
              </a:rPr>
              <a:t>1 Corinthians 6:14</a:t>
            </a:r>
            <a:r>
              <a:rPr lang="en-US" sz="2400" b="0" i="0" u="none" strike="noStrike" baseline="0" dirty="0">
                <a:latin typeface="Times New Roman" panose="02020603050405020304" pitchFamily="18" charset="0"/>
              </a:rPr>
              <a:t> Now God has not only raised the Lord, but will also raise us up through His power. (2Cor. 4:14)</a:t>
            </a:r>
          </a:p>
          <a:p>
            <a:pPr algn="l"/>
            <a:r>
              <a:rPr lang="en-US" sz="2400" dirty="0">
                <a:latin typeface="Times New Roman" panose="02020603050405020304" pitchFamily="18" charset="0"/>
              </a:rPr>
              <a:t>Jesus is the ‘</a:t>
            </a:r>
            <a:r>
              <a:rPr lang="en-US" sz="2400" dirty="0" err="1">
                <a:latin typeface="Times New Roman" panose="02020603050405020304" pitchFamily="18" charset="0"/>
              </a:rPr>
              <a:t>firstfruits</a:t>
            </a:r>
            <a:r>
              <a:rPr lang="en-US" sz="2400" dirty="0">
                <a:latin typeface="Times New Roman" panose="02020603050405020304" pitchFamily="18" charset="0"/>
              </a:rPr>
              <a:t>’ of the Harvest (1Cor. 15:20-26)</a:t>
            </a:r>
          </a:p>
          <a:p>
            <a:pPr algn="l"/>
            <a:r>
              <a:rPr lang="en-US" sz="2400" b="1" i="0" u="none" strike="noStrike" baseline="0" dirty="0">
                <a:latin typeface="Times New Roman" panose="02020603050405020304" pitchFamily="18" charset="0"/>
              </a:rPr>
              <a:t>1 Corinthians 15:22</a:t>
            </a:r>
            <a:r>
              <a:rPr lang="en-US" sz="2400" b="0" i="0" u="none" strike="noStrike" baseline="0" dirty="0">
                <a:latin typeface="Times New Roman" panose="02020603050405020304" pitchFamily="18" charset="0"/>
              </a:rPr>
              <a:t> For as in Adam all die, so also in Christ shall all be made alive. </a:t>
            </a:r>
            <a:r>
              <a:rPr lang="en-US" sz="2400" b="0" i="0" u="none" strike="noStrike" baseline="30000" dirty="0">
                <a:latin typeface="Times New Roman" panose="02020603050405020304" pitchFamily="18" charset="0"/>
              </a:rPr>
              <a:t>23</a:t>
            </a:r>
            <a:r>
              <a:rPr lang="en-US" sz="2400" b="0" i="0" u="none" strike="noStrike" baseline="0" dirty="0">
                <a:latin typeface="Times New Roman" panose="02020603050405020304" pitchFamily="18" charset="0"/>
              </a:rPr>
              <a:t> But each in his own order: Christ the </a:t>
            </a:r>
            <a:r>
              <a:rPr lang="en-US" sz="2400" b="0" i="0" u="none" strike="noStrike" baseline="0" dirty="0" err="1">
                <a:latin typeface="Times New Roman" panose="02020603050405020304" pitchFamily="18" charset="0"/>
              </a:rPr>
              <a:t>firstruits</a:t>
            </a:r>
            <a:r>
              <a:rPr lang="en-US" sz="2400" b="0" i="0" u="none" strike="noStrike" baseline="0" dirty="0">
                <a:latin typeface="Times New Roman" panose="02020603050405020304" pitchFamily="18" charset="0"/>
              </a:rPr>
              <a:t>, then at His coming those who belong to Christ.</a:t>
            </a:r>
            <a:endParaRPr lang="en-CA" dirty="0"/>
          </a:p>
        </p:txBody>
      </p:sp>
    </p:spTree>
    <p:extLst>
      <p:ext uri="{BB962C8B-B14F-4D97-AF65-F5344CB8AC3E}">
        <p14:creationId xmlns:p14="http://schemas.microsoft.com/office/powerpoint/2010/main" val="574208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74F98-F5F3-9692-812B-9C47059B27EA}"/>
              </a:ext>
            </a:extLst>
          </p:cNvPr>
          <p:cNvSpPr>
            <a:spLocks noGrp="1"/>
          </p:cNvSpPr>
          <p:nvPr>
            <p:ph type="title"/>
          </p:nvPr>
        </p:nvSpPr>
        <p:spPr/>
        <p:txBody>
          <a:bodyPr/>
          <a:lstStyle/>
          <a:p>
            <a:r>
              <a:rPr lang="en-CA" dirty="0"/>
              <a:t>His resurrection means our focus is heaven</a:t>
            </a:r>
          </a:p>
        </p:txBody>
      </p:sp>
      <p:sp>
        <p:nvSpPr>
          <p:cNvPr id="3" name="Content Placeholder 2">
            <a:extLst>
              <a:ext uri="{FF2B5EF4-FFF2-40B4-BE49-F238E27FC236}">
                <a16:creationId xmlns:a16="http://schemas.microsoft.com/office/drawing/2014/main" id="{5021543B-E6E2-393B-F30C-9F2F6A70AF38}"/>
              </a:ext>
            </a:extLst>
          </p:cNvPr>
          <p:cNvSpPr>
            <a:spLocks noGrp="1"/>
          </p:cNvSpPr>
          <p:nvPr>
            <p:ph idx="1"/>
          </p:nvPr>
        </p:nvSpPr>
        <p:spPr>
          <a:xfrm>
            <a:off x="677334" y="2160589"/>
            <a:ext cx="8596668" cy="4251786"/>
          </a:xfrm>
        </p:spPr>
        <p:txBody>
          <a:bodyPr>
            <a:normAutofit/>
          </a:bodyPr>
          <a:lstStyle/>
          <a:p>
            <a:r>
              <a:rPr lang="en-US" sz="2600" b="1" i="0" u="none" strike="noStrike" baseline="0" dirty="0">
                <a:latin typeface="Times New Roman" panose="02020603050405020304" pitchFamily="18" charset="0"/>
              </a:rPr>
              <a:t>Colossians 3:1</a:t>
            </a:r>
            <a:r>
              <a:rPr lang="en-US" sz="2600" b="0" i="0" u="none" strike="noStrike" baseline="0" dirty="0">
                <a:latin typeface="Times New Roman" panose="02020603050405020304" pitchFamily="18" charset="0"/>
              </a:rPr>
              <a:t> If then you were raised with Christ, seek those things which are above, where Christ is, sitting at the right hand of God. </a:t>
            </a:r>
            <a:r>
              <a:rPr lang="en-US" sz="2600" b="0" i="0" u="none" strike="noStrike" baseline="30000" dirty="0">
                <a:latin typeface="Times New Roman" panose="02020603050405020304" pitchFamily="18" charset="0"/>
              </a:rPr>
              <a:t>2</a:t>
            </a:r>
            <a:r>
              <a:rPr lang="en-US" sz="2600" b="0" i="0" u="none" strike="noStrike" baseline="0" dirty="0">
                <a:latin typeface="Times New Roman" panose="02020603050405020304" pitchFamily="18" charset="0"/>
              </a:rPr>
              <a:t> Set your mind on things above, not on things on the earth. </a:t>
            </a:r>
            <a:r>
              <a:rPr lang="en-US" sz="2600" b="0" i="0" u="none" strike="noStrike" baseline="30000" dirty="0">
                <a:latin typeface="Times New Roman" panose="02020603050405020304" pitchFamily="18" charset="0"/>
              </a:rPr>
              <a:t>3</a:t>
            </a:r>
            <a:r>
              <a:rPr lang="en-US" sz="2600" b="0" i="0" u="none" strike="noStrike" baseline="0" dirty="0">
                <a:latin typeface="Times New Roman" panose="02020603050405020304" pitchFamily="18" charset="0"/>
              </a:rPr>
              <a:t> For you died, and your life is hidden with Christ in God. </a:t>
            </a:r>
            <a:r>
              <a:rPr lang="en-US" sz="2600" b="0" i="0" u="none" strike="noStrike" baseline="30000" dirty="0">
                <a:latin typeface="Times New Roman" panose="02020603050405020304" pitchFamily="18" charset="0"/>
              </a:rPr>
              <a:t>4</a:t>
            </a:r>
            <a:r>
              <a:rPr lang="en-US" sz="2600" b="0" i="0" u="none" strike="noStrike" baseline="0" dirty="0">
                <a:latin typeface="Times New Roman" panose="02020603050405020304" pitchFamily="18" charset="0"/>
              </a:rPr>
              <a:t> When Christ </a:t>
            </a:r>
            <a:r>
              <a:rPr lang="en-US" sz="2600" b="0" i="1" u="none" strike="noStrike" baseline="0" dirty="0">
                <a:latin typeface="Times New Roman" panose="02020603050405020304" pitchFamily="18" charset="0"/>
              </a:rPr>
              <a:t>who is </a:t>
            </a:r>
            <a:r>
              <a:rPr lang="en-US" sz="2600" b="0" i="0" u="none" strike="noStrike" baseline="0" dirty="0">
                <a:latin typeface="Times New Roman" panose="02020603050405020304" pitchFamily="18" charset="0"/>
              </a:rPr>
              <a:t>our life appears, then you also will appear with Him in glory.</a:t>
            </a:r>
          </a:p>
          <a:p>
            <a:pPr algn="l"/>
            <a:r>
              <a:rPr lang="en-US" sz="2600" b="0" i="0" u="none" strike="noStrike" baseline="30000" dirty="0">
                <a:latin typeface="Times New Roman" panose="02020603050405020304" pitchFamily="18" charset="0"/>
              </a:rPr>
              <a:t>NLT </a:t>
            </a:r>
            <a:r>
              <a:rPr lang="en-US" sz="2600" b="1" i="0" u="none" strike="noStrike" baseline="0" dirty="0">
                <a:latin typeface="Times New Roman" panose="02020603050405020304" pitchFamily="18" charset="0"/>
              </a:rPr>
              <a:t>1 Corinthians 15:58</a:t>
            </a:r>
            <a:r>
              <a:rPr lang="en-US" sz="2600" b="0" i="0" u="none" strike="noStrike" baseline="0" dirty="0">
                <a:latin typeface="Times New Roman" panose="02020603050405020304" pitchFamily="18" charset="0"/>
              </a:rPr>
              <a:t> So, my dear brothers and sisters, be strong and steady, always enthusiastic about the Lord's work, for you know that nothing you do for the Lord is ever useless.</a:t>
            </a:r>
            <a:endParaRPr lang="en-CA" sz="2800" dirty="0"/>
          </a:p>
        </p:txBody>
      </p:sp>
    </p:spTree>
    <p:extLst>
      <p:ext uri="{BB962C8B-B14F-4D97-AF65-F5344CB8AC3E}">
        <p14:creationId xmlns:p14="http://schemas.microsoft.com/office/powerpoint/2010/main" val="143942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0D889-7F47-7DA8-C688-93EB40D3DC55}"/>
              </a:ext>
            </a:extLst>
          </p:cNvPr>
          <p:cNvSpPr>
            <a:spLocks noGrp="1"/>
          </p:cNvSpPr>
          <p:nvPr>
            <p:ph type="title"/>
          </p:nvPr>
        </p:nvSpPr>
        <p:spPr/>
        <p:txBody>
          <a:bodyPr/>
          <a:lstStyle/>
          <a:p>
            <a:r>
              <a:rPr lang="en-CA" dirty="0"/>
              <a:t>His resurrection means we live for God not for self/sin</a:t>
            </a:r>
          </a:p>
        </p:txBody>
      </p:sp>
      <p:sp>
        <p:nvSpPr>
          <p:cNvPr id="3" name="Content Placeholder 2">
            <a:extLst>
              <a:ext uri="{FF2B5EF4-FFF2-40B4-BE49-F238E27FC236}">
                <a16:creationId xmlns:a16="http://schemas.microsoft.com/office/drawing/2014/main" id="{40094B90-C99D-6109-8A1B-4E1BE1EC4002}"/>
              </a:ext>
            </a:extLst>
          </p:cNvPr>
          <p:cNvSpPr>
            <a:spLocks noGrp="1"/>
          </p:cNvSpPr>
          <p:nvPr>
            <p:ph idx="1"/>
          </p:nvPr>
        </p:nvSpPr>
        <p:spPr>
          <a:xfrm>
            <a:off x="300943" y="1782501"/>
            <a:ext cx="9572262" cy="4664598"/>
          </a:xfrm>
        </p:spPr>
        <p:txBody>
          <a:bodyPr>
            <a:normAutofit fontScale="85000" lnSpcReduction="20000"/>
          </a:bodyPr>
          <a:lstStyle/>
          <a:p>
            <a:pPr algn="l"/>
            <a:r>
              <a:rPr lang="en-US" sz="2600" b="0" i="0" u="none" strike="noStrike" baseline="30000" dirty="0">
                <a:latin typeface="Times New Roman" panose="02020603050405020304" pitchFamily="18" charset="0"/>
              </a:rPr>
              <a:t>NIV </a:t>
            </a:r>
            <a:r>
              <a:rPr lang="en-US" sz="2600" b="1" i="0" u="none" strike="noStrike" baseline="0" dirty="0">
                <a:latin typeface="Times New Roman" panose="02020603050405020304" pitchFamily="18" charset="0"/>
              </a:rPr>
              <a:t>Romans 6:4</a:t>
            </a:r>
            <a:r>
              <a:rPr lang="en-US" sz="2600" b="0" i="0" u="none" strike="noStrike" baseline="0" dirty="0">
                <a:latin typeface="Times New Roman" panose="02020603050405020304" pitchFamily="18" charset="0"/>
              </a:rPr>
              <a:t> We were therefore buried with Him through baptism into death in order that, just as Christ was raised from the dead through the glory of the Father, we too may live a new life. </a:t>
            </a:r>
            <a:r>
              <a:rPr lang="en-US" sz="2600" b="0" i="0" u="none" strike="noStrike" baseline="30000" dirty="0">
                <a:latin typeface="Times New Roman" panose="02020603050405020304" pitchFamily="18" charset="0"/>
              </a:rPr>
              <a:t>5</a:t>
            </a:r>
            <a:r>
              <a:rPr lang="en-US" sz="2600" b="0" i="0" u="none" strike="noStrike" baseline="0" dirty="0">
                <a:latin typeface="Times New Roman" panose="02020603050405020304" pitchFamily="18" charset="0"/>
              </a:rPr>
              <a:t> If we have been united with him like this in His death, we will certainly also be united with Him in His resurrection. </a:t>
            </a:r>
            <a:r>
              <a:rPr lang="en-US" sz="2600" b="0" i="0" u="none" strike="noStrike" baseline="30000" dirty="0">
                <a:latin typeface="Times New Roman" panose="02020603050405020304" pitchFamily="18" charset="0"/>
              </a:rPr>
              <a:t>6</a:t>
            </a:r>
            <a:r>
              <a:rPr lang="en-US" sz="2600" b="0" i="0" u="none" strike="noStrike" baseline="0" dirty="0">
                <a:latin typeface="Times New Roman" panose="02020603050405020304" pitchFamily="18" charset="0"/>
              </a:rPr>
              <a:t> For we know that our old self was crucified with Him so that the body of sin might be done away with, that we should no longer be slaves to sin-- </a:t>
            </a:r>
            <a:r>
              <a:rPr lang="en-US" sz="2600" b="0" i="0" u="none" strike="noStrike" baseline="30000" dirty="0">
                <a:latin typeface="Times New Roman" panose="02020603050405020304" pitchFamily="18" charset="0"/>
              </a:rPr>
              <a:t>7</a:t>
            </a:r>
            <a:r>
              <a:rPr lang="en-US" sz="2600" b="0" i="0" u="none" strike="noStrike" baseline="0" dirty="0">
                <a:latin typeface="Times New Roman" panose="02020603050405020304" pitchFamily="18" charset="0"/>
              </a:rPr>
              <a:t> because anyone who has died has been freed from sin. </a:t>
            </a:r>
            <a:r>
              <a:rPr lang="en-US" sz="2600" b="0" i="0" u="none" strike="noStrike" baseline="30000" dirty="0">
                <a:latin typeface="Times New Roman" panose="02020603050405020304" pitchFamily="18" charset="0"/>
              </a:rPr>
              <a:t>8</a:t>
            </a:r>
            <a:r>
              <a:rPr lang="en-US" sz="2600" b="0" i="0" u="none" strike="noStrike" baseline="0" dirty="0">
                <a:latin typeface="Times New Roman" panose="02020603050405020304" pitchFamily="18" charset="0"/>
              </a:rPr>
              <a:t> Now if we died with Christ, we believe that we will also live with Him. </a:t>
            </a:r>
            <a:r>
              <a:rPr lang="en-US" sz="2600" b="0" i="0" u="none" strike="noStrike" baseline="30000" dirty="0">
                <a:latin typeface="Times New Roman" panose="02020603050405020304" pitchFamily="18" charset="0"/>
              </a:rPr>
              <a:t>9</a:t>
            </a:r>
            <a:r>
              <a:rPr lang="en-US" sz="2600" b="0" i="0" u="none" strike="noStrike" baseline="0" dirty="0">
                <a:latin typeface="Times New Roman" panose="02020603050405020304" pitchFamily="18" charset="0"/>
              </a:rPr>
              <a:t> For we know that since Christ was raised from the dead, He cannot die again; death no longer has mastery over Him. </a:t>
            </a:r>
            <a:r>
              <a:rPr lang="en-US" sz="2600" b="0" i="0" u="none" strike="noStrike" baseline="30000" dirty="0">
                <a:latin typeface="Times New Roman" panose="02020603050405020304" pitchFamily="18" charset="0"/>
              </a:rPr>
              <a:t>10</a:t>
            </a:r>
            <a:r>
              <a:rPr lang="en-US" sz="2600" b="0" i="0" u="none" strike="noStrike" baseline="0" dirty="0">
                <a:latin typeface="Times New Roman" panose="02020603050405020304" pitchFamily="18" charset="0"/>
              </a:rPr>
              <a:t> The death He died, He died to sin once for all; but the life He lives, He lives to God. </a:t>
            </a:r>
            <a:r>
              <a:rPr lang="en-US" sz="2600" b="0" i="0" u="none" strike="noStrike" baseline="30000" dirty="0">
                <a:latin typeface="Times New Roman" panose="02020603050405020304" pitchFamily="18" charset="0"/>
              </a:rPr>
              <a:t>11</a:t>
            </a:r>
            <a:r>
              <a:rPr lang="en-US" sz="2600" b="0" i="0" u="none" strike="noStrike" baseline="0" dirty="0">
                <a:latin typeface="Times New Roman" panose="02020603050405020304" pitchFamily="18" charset="0"/>
              </a:rPr>
              <a:t> </a:t>
            </a:r>
            <a:r>
              <a:rPr lang="en-US" sz="2600" b="0" i="0" u="sng" strike="noStrike" baseline="0" dirty="0">
                <a:latin typeface="Times New Roman" panose="02020603050405020304" pitchFamily="18" charset="0"/>
              </a:rPr>
              <a:t>In the same way, count yourselves dead to sin but alive to God in Christ Jesus. </a:t>
            </a:r>
            <a:r>
              <a:rPr lang="en-US" sz="2600" b="0" i="0" u="none" strike="noStrike" baseline="30000" dirty="0">
                <a:latin typeface="Times New Roman" panose="02020603050405020304" pitchFamily="18" charset="0"/>
              </a:rPr>
              <a:t>12</a:t>
            </a:r>
            <a:r>
              <a:rPr lang="en-US" sz="2600" b="0" i="0" u="none" strike="noStrike" baseline="0" dirty="0">
                <a:latin typeface="Times New Roman" panose="02020603050405020304" pitchFamily="18" charset="0"/>
              </a:rPr>
              <a:t> Therefore do not let sin reign in your mortal body so that you obey its evil desires. </a:t>
            </a:r>
            <a:r>
              <a:rPr lang="en-US" sz="2600" b="0" i="0" u="none" strike="noStrike" baseline="30000" dirty="0">
                <a:latin typeface="Times New Roman" panose="02020603050405020304" pitchFamily="18" charset="0"/>
              </a:rPr>
              <a:t>13</a:t>
            </a:r>
            <a:r>
              <a:rPr lang="en-US" sz="2600" b="0" i="0" u="none" strike="noStrike" baseline="0" dirty="0">
                <a:latin typeface="Times New Roman" panose="02020603050405020304" pitchFamily="18" charset="0"/>
              </a:rPr>
              <a:t> Do not offer the parts of your body to sin, as instruments of wickedness, but rather offer yourselves to God, as those who have been brought from death to life; and offer the parts of your body to him as instruments of righteousness.</a:t>
            </a:r>
            <a:endParaRPr lang="en-CA" dirty="0"/>
          </a:p>
        </p:txBody>
      </p:sp>
    </p:spTree>
    <p:extLst>
      <p:ext uri="{BB962C8B-B14F-4D97-AF65-F5344CB8AC3E}">
        <p14:creationId xmlns:p14="http://schemas.microsoft.com/office/powerpoint/2010/main" val="4123973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ED98-D115-C4E3-5D34-22FFB84580B2}"/>
              </a:ext>
            </a:extLst>
          </p:cNvPr>
          <p:cNvSpPr>
            <a:spLocks noGrp="1"/>
          </p:cNvSpPr>
          <p:nvPr>
            <p:ph type="title"/>
          </p:nvPr>
        </p:nvSpPr>
        <p:spPr/>
        <p:txBody>
          <a:bodyPr/>
          <a:lstStyle/>
          <a:p>
            <a:r>
              <a:rPr lang="en-CA" dirty="0"/>
              <a:t>The same Power that raised Jesus lives in you</a:t>
            </a:r>
          </a:p>
        </p:txBody>
      </p:sp>
      <p:sp>
        <p:nvSpPr>
          <p:cNvPr id="3" name="Content Placeholder 2">
            <a:extLst>
              <a:ext uri="{FF2B5EF4-FFF2-40B4-BE49-F238E27FC236}">
                <a16:creationId xmlns:a16="http://schemas.microsoft.com/office/drawing/2014/main" id="{679654F5-695B-C3EF-EBC9-3061ADBE1B42}"/>
              </a:ext>
            </a:extLst>
          </p:cNvPr>
          <p:cNvSpPr>
            <a:spLocks noGrp="1"/>
          </p:cNvSpPr>
          <p:nvPr>
            <p:ph idx="1"/>
          </p:nvPr>
        </p:nvSpPr>
        <p:spPr/>
        <p:txBody>
          <a:bodyPr>
            <a:normAutofit/>
          </a:bodyPr>
          <a:lstStyle/>
          <a:p>
            <a:r>
              <a:rPr lang="en-US" sz="2600" b="0" i="0" u="none" strike="noStrike" baseline="30000" dirty="0">
                <a:latin typeface="Times New Roman" panose="02020603050405020304" pitchFamily="18" charset="0"/>
              </a:rPr>
              <a:t>NKJ </a:t>
            </a:r>
            <a:r>
              <a:rPr lang="en-US" sz="2600" b="1" i="0" u="none" strike="noStrike" baseline="0" dirty="0">
                <a:latin typeface="Times New Roman" panose="02020603050405020304" pitchFamily="18" charset="0"/>
              </a:rPr>
              <a:t>Romans 8:9</a:t>
            </a:r>
            <a:r>
              <a:rPr lang="en-US" sz="2600" b="0" i="0" u="none" strike="noStrike" baseline="0" dirty="0">
                <a:latin typeface="Times New Roman" panose="02020603050405020304" pitchFamily="18" charset="0"/>
              </a:rPr>
              <a:t> But you are not in the flesh but in the Spirit, if indeed the Spirit of God dwells in you. Now if anyone does not have the Spirit of Christ, he is not His. </a:t>
            </a:r>
            <a:r>
              <a:rPr lang="en-US" sz="2600" b="0" i="0" u="none" strike="noStrike" baseline="30000" dirty="0">
                <a:latin typeface="Times New Roman" panose="02020603050405020304" pitchFamily="18" charset="0"/>
              </a:rPr>
              <a:t>10</a:t>
            </a:r>
            <a:r>
              <a:rPr lang="en-US" sz="2600" b="0" i="0" u="none" strike="noStrike" baseline="0" dirty="0">
                <a:latin typeface="Times New Roman" panose="02020603050405020304" pitchFamily="18" charset="0"/>
              </a:rPr>
              <a:t> And if </a:t>
            </a:r>
            <a:r>
              <a:rPr lang="en-US" sz="2600" b="0" i="0" u="sng" strike="noStrike" baseline="0" dirty="0">
                <a:latin typeface="Times New Roman" panose="02020603050405020304" pitchFamily="18" charset="0"/>
              </a:rPr>
              <a:t>Christ </a:t>
            </a:r>
            <a:r>
              <a:rPr lang="en-US" sz="2600" b="0" i="1" u="sng" strike="noStrike" baseline="0" dirty="0">
                <a:latin typeface="Times New Roman" panose="02020603050405020304" pitchFamily="18" charset="0"/>
              </a:rPr>
              <a:t>is </a:t>
            </a:r>
            <a:r>
              <a:rPr lang="en-US" sz="2600" b="0" i="0" u="sng" strike="noStrike" baseline="0" dirty="0">
                <a:latin typeface="Times New Roman" panose="02020603050405020304" pitchFamily="18" charset="0"/>
              </a:rPr>
              <a:t>in you</a:t>
            </a:r>
            <a:r>
              <a:rPr lang="en-US" sz="2600" b="0" i="0" u="none" strike="noStrike" baseline="0" dirty="0">
                <a:latin typeface="Times New Roman" panose="02020603050405020304" pitchFamily="18" charset="0"/>
              </a:rPr>
              <a:t>, the body </a:t>
            </a:r>
            <a:r>
              <a:rPr lang="en-US" sz="2600" b="0" i="1" u="none" strike="noStrike" baseline="0" dirty="0">
                <a:latin typeface="Times New Roman" panose="02020603050405020304" pitchFamily="18" charset="0"/>
              </a:rPr>
              <a:t>is </a:t>
            </a:r>
            <a:r>
              <a:rPr lang="en-US" sz="2600" b="0" i="0" u="none" strike="noStrike" baseline="0" dirty="0">
                <a:latin typeface="Times New Roman" panose="02020603050405020304" pitchFamily="18" charset="0"/>
              </a:rPr>
              <a:t>dead because of sin, but the Spirit </a:t>
            </a:r>
            <a:r>
              <a:rPr lang="en-US" sz="2600" b="0" i="1" u="none" strike="noStrike" baseline="0" dirty="0">
                <a:latin typeface="Times New Roman" panose="02020603050405020304" pitchFamily="18" charset="0"/>
              </a:rPr>
              <a:t>is </a:t>
            </a:r>
            <a:r>
              <a:rPr lang="en-US" sz="2600" b="0" i="0" u="none" strike="noStrike" baseline="0" dirty="0">
                <a:latin typeface="Times New Roman" panose="02020603050405020304" pitchFamily="18" charset="0"/>
              </a:rPr>
              <a:t>life because of righteousness. </a:t>
            </a:r>
            <a:r>
              <a:rPr lang="en-US" sz="2600" b="0" i="0" u="none" strike="noStrike" baseline="30000" dirty="0">
                <a:latin typeface="Times New Roman" panose="02020603050405020304" pitchFamily="18" charset="0"/>
              </a:rPr>
              <a:t>11</a:t>
            </a:r>
            <a:r>
              <a:rPr lang="en-US" sz="2600" b="0" i="0" u="none" strike="noStrike" baseline="0" dirty="0">
                <a:latin typeface="Times New Roman" panose="02020603050405020304" pitchFamily="18" charset="0"/>
              </a:rPr>
              <a:t> But if </a:t>
            </a:r>
            <a:r>
              <a:rPr lang="en-US" sz="2600" b="0" i="0" u="sng" strike="noStrike" baseline="0" dirty="0">
                <a:latin typeface="Times New Roman" panose="02020603050405020304" pitchFamily="18" charset="0"/>
              </a:rPr>
              <a:t>the Spirit </a:t>
            </a:r>
            <a:r>
              <a:rPr lang="en-US" sz="2600" b="0" i="0" u="none" strike="noStrike" baseline="0" dirty="0">
                <a:latin typeface="Times New Roman" panose="02020603050405020304" pitchFamily="18" charset="0"/>
              </a:rPr>
              <a:t>of Him who raised Jesus from the dead </a:t>
            </a:r>
            <a:r>
              <a:rPr lang="en-US" sz="2600" b="0" i="0" u="sng" strike="noStrike" baseline="0" dirty="0">
                <a:latin typeface="Times New Roman" panose="02020603050405020304" pitchFamily="18" charset="0"/>
              </a:rPr>
              <a:t>dwells in you</a:t>
            </a:r>
            <a:r>
              <a:rPr lang="en-US" sz="2600" b="0" i="0" u="none" strike="noStrike" baseline="0" dirty="0">
                <a:latin typeface="Times New Roman" panose="02020603050405020304" pitchFamily="18" charset="0"/>
              </a:rPr>
              <a:t>, He who raised Christ from the dead will also give life to your mortal bodies through </a:t>
            </a:r>
            <a:r>
              <a:rPr lang="en-US" sz="2600" b="0" i="0" u="sng" strike="noStrike" baseline="0" dirty="0">
                <a:latin typeface="Times New Roman" panose="02020603050405020304" pitchFamily="18" charset="0"/>
              </a:rPr>
              <a:t>His Spirit who dwells in you</a:t>
            </a:r>
            <a:r>
              <a:rPr lang="en-US" sz="2600" b="0" i="0" u="none" strike="noStrike" baseline="0" dirty="0">
                <a:latin typeface="Times New Roman" panose="02020603050405020304" pitchFamily="18" charset="0"/>
              </a:rPr>
              <a:t>.</a:t>
            </a:r>
            <a:endParaRPr lang="en-CA" sz="2600" dirty="0"/>
          </a:p>
        </p:txBody>
      </p:sp>
    </p:spTree>
    <p:extLst>
      <p:ext uri="{BB962C8B-B14F-4D97-AF65-F5344CB8AC3E}">
        <p14:creationId xmlns:p14="http://schemas.microsoft.com/office/powerpoint/2010/main" val="3074922044"/>
      </p:ext>
    </p:extLst>
  </p:cSld>
  <p:clrMapOvr>
    <a:masterClrMapping/>
  </p:clrMapOvr>
</p:sld>
</file>

<file path=ppt/theme/theme1.xml><?xml version="1.0" encoding="utf-8"?>
<a:theme xmlns:a="http://schemas.openxmlformats.org/drawingml/2006/main" name="Facet">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1731</TotalTime>
  <Words>884</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Times New Roman</vt:lpstr>
      <vt:lpstr>Trebuchet MS</vt:lpstr>
      <vt:lpstr>Wingdings 3</vt:lpstr>
      <vt:lpstr>Facet</vt:lpstr>
      <vt:lpstr>The Resurrection: </vt:lpstr>
      <vt:lpstr>His resurrection means our regeneration</vt:lpstr>
      <vt:lpstr>His resurrection means our justification</vt:lpstr>
      <vt:lpstr>His resurrection means our Resurrection</vt:lpstr>
      <vt:lpstr>His resurrection means our focus is heaven</vt:lpstr>
      <vt:lpstr>His resurrection means we live for God not for self/sin</vt:lpstr>
      <vt:lpstr>The same Power that raised Jesus lives in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Stanley</dc:creator>
  <cp:lastModifiedBy>Michael Stanley</cp:lastModifiedBy>
  <cp:revision>6</cp:revision>
  <cp:lastPrinted>2025-04-27T10:59:01Z</cp:lastPrinted>
  <dcterms:created xsi:type="dcterms:W3CDTF">2025-04-25T14:13:27Z</dcterms:created>
  <dcterms:modified xsi:type="dcterms:W3CDTF">2025-04-27T11:03:56Z</dcterms:modified>
</cp:coreProperties>
</file>