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7" r:id="rId4"/>
    <p:sldId id="258" r:id="rId5"/>
    <p:sldId id="259" r:id="rId6"/>
    <p:sldId id="260" r:id="rId7"/>
    <p:sldId id="261" r:id="rId8"/>
    <p:sldId id="263" r:id="rId9"/>
  </p:sldIdLst>
  <p:sldSz cx="12192000" cy="6858000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1166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9C29FC-B9E8-6118-B66B-7EEE0B6845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2825296-5A4F-6E61-DD4B-43F8A5E5DC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68FB1B-2F8F-2648-C732-8395198E0E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4D524-3CAF-4D0A-B1D9-1C4FCC0F2D7C}" type="datetimeFigureOut">
              <a:rPr lang="en-CA" smtClean="0"/>
              <a:t>2026-03-01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109490-B392-9295-8A6B-EDDCC4771C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3DA02B-3A5A-4443-1E88-6EDD9E5E82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ED5DB-06B8-48E1-92D5-4EEE9A38AB3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261562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D60E10-A98E-AC00-7BC3-EBADEF9782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349426-E887-679A-DDE7-3C27EDD8FB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B82422-C463-F554-A03D-690D3D2F88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4D524-3CAF-4D0A-B1D9-1C4FCC0F2D7C}" type="datetimeFigureOut">
              <a:rPr lang="en-CA" smtClean="0"/>
              <a:t>2026-03-01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052EA7-D0A5-D23B-97E8-F9ABD8003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455433-EFB9-0875-0366-2DAA3E0BB4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ED5DB-06B8-48E1-92D5-4EEE9A38AB3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008172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D8B667D-6901-65F8-6A3B-DCAD66337A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B7B7A1-5F30-74B2-27DA-4F23253527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B26D7C-00B1-5B52-A69A-104A3A5AF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4D524-3CAF-4D0A-B1D9-1C4FCC0F2D7C}" type="datetimeFigureOut">
              <a:rPr lang="en-CA" smtClean="0"/>
              <a:t>2026-03-01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13C1FF-0B5D-D2A7-633E-824BA14D7C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489B4D-A0D8-3AB8-A963-44093BD028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ED5DB-06B8-48E1-92D5-4EEE9A38AB3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19438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FEC36B-6655-283F-E491-D767CC6AC3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157C2B-F811-8D5D-5BCB-58CE125F99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43138D-D866-4DDE-4D85-B4890FCD9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4D524-3CAF-4D0A-B1D9-1C4FCC0F2D7C}" type="datetimeFigureOut">
              <a:rPr lang="en-CA" smtClean="0"/>
              <a:t>2026-03-01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E8C511-96A2-EC97-2487-CD01598A3D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5303B3-4CBE-B763-D77D-A415288655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ED5DB-06B8-48E1-92D5-4EEE9A38AB3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21819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7B51AB-7532-6731-62D8-38222AE812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A791E2-868D-F4AA-FF07-075B04A585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9FC07F-FE76-26F3-C5F0-B9E1B7F8AE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4D524-3CAF-4D0A-B1D9-1C4FCC0F2D7C}" type="datetimeFigureOut">
              <a:rPr lang="en-CA" smtClean="0"/>
              <a:t>2026-03-01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CE0F1E-715F-99C8-4724-8ACBBE96B4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A37FCF-F465-00E0-93F8-C3183D8F48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ED5DB-06B8-48E1-92D5-4EEE9A38AB3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0073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873301-DC03-FDF3-D746-6ECE83DBC8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9A523B-9F20-67D6-B7DA-D4299A072F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879A8D-FA63-D370-1C97-FB9DFBD4A5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09C823-4915-328E-6E27-218F9C20C3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4D524-3CAF-4D0A-B1D9-1C4FCC0F2D7C}" type="datetimeFigureOut">
              <a:rPr lang="en-CA" smtClean="0"/>
              <a:t>2026-03-01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7B4710-45DC-FCA4-916B-EA61D97C90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2676D6-09C2-CC39-1319-7A8EFC49B7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ED5DB-06B8-48E1-92D5-4EEE9A38AB3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30166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615D0D-BF31-4B8D-D087-C2C2389D28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618C1E-64EB-B18C-26A6-00FC2399C8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0FAF77-B92D-A254-8E82-48CFCC12E0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BBDE904-CDD7-CEB5-1FC3-BCAAAF21AE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D8F9177-7AD0-08B8-8003-1290496F6E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ED2980E-5EB6-C195-96FE-9509E4602E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4D524-3CAF-4D0A-B1D9-1C4FCC0F2D7C}" type="datetimeFigureOut">
              <a:rPr lang="en-CA" smtClean="0"/>
              <a:t>2026-03-01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B53AC40-CFE1-DC92-6B1A-A90D81D3C3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16CE4D6-1280-52B4-09B4-DA0E019FB2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ED5DB-06B8-48E1-92D5-4EEE9A38AB3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6122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1387ED-A236-7258-9134-B57A8D9AA4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1A0BE0-AF2E-54F9-21C2-CF48D5AF23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4D524-3CAF-4D0A-B1D9-1C4FCC0F2D7C}" type="datetimeFigureOut">
              <a:rPr lang="en-CA" smtClean="0"/>
              <a:t>2026-03-01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F68AA71-DC1F-4188-D5BD-4C91D6D08E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4C8493-0E6B-3166-2B2D-34E2556E2E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ED5DB-06B8-48E1-92D5-4EEE9A38AB3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84588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0B07B80-4947-E635-0EEF-478D810C3E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4D524-3CAF-4D0A-B1D9-1C4FCC0F2D7C}" type="datetimeFigureOut">
              <a:rPr lang="en-CA" smtClean="0"/>
              <a:t>2026-03-01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90C181-A957-5BF1-A444-8AF6F01299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0C7DE0-E1A1-60ED-1D7C-4A5D3FF1F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ED5DB-06B8-48E1-92D5-4EEE9A38AB3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600423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F1936E-ED22-0AB1-A2CE-3CF6AD0436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FDCA01-9659-1BDF-57F2-5F1F66FF22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E32D78-0858-31C3-DE90-09043FEE3A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3071D4-1459-D8B1-99EC-093700AB49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4D524-3CAF-4D0A-B1D9-1C4FCC0F2D7C}" type="datetimeFigureOut">
              <a:rPr lang="en-CA" smtClean="0"/>
              <a:t>2026-03-01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370001-3F54-23EB-A3DE-C8AEB818A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E1D983-BC62-10F4-020E-E23459F94D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ED5DB-06B8-48E1-92D5-4EEE9A38AB3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250929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8D6510-EA4C-8525-F831-B3C72177AB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8D5AC00-1E48-66D5-8389-63B29E9667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5B1E00-516E-1D00-2C17-495B4C426E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42295D-C329-FA66-C2F8-A5E59CD5B2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4D524-3CAF-4D0A-B1D9-1C4FCC0F2D7C}" type="datetimeFigureOut">
              <a:rPr lang="en-CA" smtClean="0"/>
              <a:t>2026-03-01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C1C209-01B1-EBDA-D579-641383DBE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DC79B9-4C43-C6B8-CA73-40488B04B1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ED5DB-06B8-48E1-92D5-4EEE9A38AB3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92055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DFA3EF8-5096-0D4F-3F79-3F70DFD2D1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2CEE8B-ED64-0574-2240-668DAE8155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E23FF6-F2C7-2ADA-BB7C-8E985A269A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424D524-3CAF-4D0A-B1D9-1C4FCC0F2D7C}" type="datetimeFigureOut">
              <a:rPr lang="en-CA" smtClean="0"/>
              <a:t>2026-03-01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D24DF5-3D88-3A69-A20A-F04C136EDE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CA61D1-3471-E518-BD30-0A6EB2722C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69ED5DB-06B8-48E1-92D5-4EEE9A38AB3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7589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415D01-0C18-E97B-3B6E-1E642F31D45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/>
              <a:t>THE SPIRITUALLY MINDED HAVE LIFE AND PEACE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6DA6575-FA36-AAD6-040D-75ACB02644F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/>
              <a:t>ROMANS 8:1-13</a:t>
            </a:r>
          </a:p>
        </p:txBody>
      </p:sp>
    </p:spTree>
    <p:extLst>
      <p:ext uri="{BB962C8B-B14F-4D97-AF65-F5344CB8AC3E}">
        <p14:creationId xmlns:p14="http://schemas.microsoft.com/office/powerpoint/2010/main" val="3540686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3E010F-414D-BD7C-5FA3-53C9FEB2E9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Truths seen so far: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EBB793-2005-003C-293D-1436BF20F3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3371"/>
            <a:ext cx="10515600" cy="4783592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</a:rPr>
              <a:t>Opening: The gospel of God – the righteous shall live by faith</a:t>
            </a:r>
          </a:p>
          <a:p>
            <a:r>
              <a:rPr lang="en-US" sz="2800" i="0" u="none" strike="noStrike" baseline="0" dirty="0" err="1">
                <a:latin typeface="Times New Roman" panose="02020603050405020304" pitchFamily="18" charset="0"/>
              </a:rPr>
              <a:t>Chps</a:t>
            </a:r>
            <a:r>
              <a:rPr lang="en-US" sz="2800" i="0" u="none" strike="noStrike" baseline="0" dirty="0">
                <a:latin typeface="Times New Roman" panose="02020603050405020304" pitchFamily="18" charset="0"/>
              </a:rPr>
              <a:t>. 1-3 – all of humanity has sinned, and the wrath of God towards sinners for breaking His law</a:t>
            </a:r>
          </a:p>
          <a:p>
            <a:r>
              <a:rPr lang="en-US" dirty="0">
                <a:latin typeface="Times New Roman" panose="02020603050405020304" pitchFamily="18" charset="0"/>
              </a:rPr>
              <a:t>Salvation is revealed in Jesus Christ and received by Grace (end of 3)</a:t>
            </a:r>
          </a:p>
          <a:p>
            <a:r>
              <a:rPr lang="en-US" dirty="0">
                <a:latin typeface="Times New Roman" panose="02020603050405020304" pitchFamily="18" charset="0"/>
              </a:rPr>
              <a:t>One is justified by grace through faith apart from the law – look at Abraham for righteousness was imputed to him before law (</a:t>
            </a:r>
            <a:r>
              <a:rPr lang="en-US" dirty="0" err="1">
                <a:latin typeface="Times New Roman" panose="02020603050405020304" pitchFamily="18" charset="0"/>
              </a:rPr>
              <a:t>chp</a:t>
            </a:r>
            <a:r>
              <a:rPr lang="en-US" dirty="0">
                <a:latin typeface="Times New Roman" panose="02020603050405020304" pitchFamily="18" charset="0"/>
              </a:rPr>
              <a:t>. 4)</a:t>
            </a:r>
          </a:p>
          <a:p>
            <a:r>
              <a:rPr lang="en-US" dirty="0">
                <a:latin typeface="Times New Roman" panose="02020603050405020304" pitchFamily="18" charset="0"/>
              </a:rPr>
              <a:t>Through the old Adam all die, through the new God-man, all who believe and receive will be made alive (</a:t>
            </a:r>
            <a:r>
              <a:rPr lang="en-US" dirty="0" err="1">
                <a:latin typeface="Times New Roman" panose="02020603050405020304" pitchFamily="18" charset="0"/>
              </a:rPr>
              <a:t>chp</a:t>
            </a:r>
            <a:r>
              <a:rPr lang="en-US" dirty="0">
                <a:latin typeface="Times New Roman" panose="02020603050405020304" pitchFamily="18" charset="0"/>
              </a:rPr>
              <a:t>. 5) 5:20-21</a:t>
            </a:r>
          </a:p>
          <a:p>
            <a:r>
              <a:rPr lang="en-US" dirty="0">
                <a:latin typeface="Times New Roman" panose="02020603050405020304" pitchFamily="18" charset="0"/>
              </a:rPr>
              <a:t>Dead to sin and freed to serve God, not sin (</a:t>
            </a:r>
            <a:r>
              <a:rPr lang="en-US" dirty="0" err="1">
                <a:latin typeface="Times New Roman" panose="02020603050405020304" pitchFamily="18" charset="0"/>
              </a:rPr>
              <a:t>Chp</a:t>
            </a:r>
            <a:r>
              <a:rPr lang="en-US" dirty="0">
                <a:latin typeface="Times New Roman" panose="02020603050405020304" pitchFamily="18" charset="0"/>
              </a:rPr>
              <a:t>. 6) 6:15</a:t>
            </a:r>
          </a:p>
          <a:p>
            <a:r>
              <a:rPr lang="en-US" dirty="0">
                <a:latin typeface="Times New Roman" panose="02020603050405020304" pitchFamily="18" charset="0"/>
              </a:rPr>
              <a:t>Freed from the curse and penalties of the law (Chp.7) 7:6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5562222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78E96E-8052-A4E4-4017-D45E506058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9857" y="365125"/>
            <a:ext cx="11310257" cy="1325563"/>
          </a:xfrm>
        </p:spPr>
        <p:txBody>
          <a:bodyPr>
            <a:normAutofit/>
          </a:bodyPr>
          <a:lstStyle/>
          <a:p>
            <a:r>
              <a:rPr lang="en-CA" sz="4000" dirty="0"/>
              <a:t>NO CONDEMNATION: (Romans 5:16-18)</a:t>
            </a:r>
            <a:br>
              <a:rPr lang="en-CA" sz="4000" dirty="0"/>
            </a:br>
            <a:r>
              <a:rPr lang="en-CA" sz="4000" dirty="0"/>
              <a:t>Justified &amp; Freed by Grace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553F33-A926-7F0E-238B-58AB134A4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7"/>
            <a:ext cx="10515600" cy="4486275"/>
          </a:xfrm>
        </p:spPr>
        <p:txBody>
          <a:bodyPr/>
          <a:lstStyle/>
          <a:p>
            <a:r>
              <a:rPr lang="en-US" dirty="0"/>
              <a:t> Rom 8:1 </a:t>
            </a:r>
            <a:r>
              <a:rPr lang="en-US" i="1" dirty="0"/>
              <a:t>There is therefore now </a:t>
            </a:r>
            <a:r>
              <a:rPr lang="en-US" b="1" i="1" dirty="0"/>
              <a:t>no condemnation </a:t>
            </a:r>
            <a:r>
              <a:rPr lang="en-US" i="1" dirty="0"/>
              <a:t>to </a:t>
            </a:r>
            <a:r>
              <a:rPr lang="en-US" i="1" u="sng" dirty="0"/>
              <a:t>those who are </a:t>
            </a:r>
            <a:r>
              <a:rPr lang="en-US" i="1" u="sng" dirty="0">
                <a:highlight>
                  <a:srgbClr val="FFFF00"/>
                </a:highlight>
              </a:rPr>
              <a:t>in Christ Jesus</a:t>
            </a:r>
            <a:r>
              <a:rPr lang="en-US" i="1" dirty="0">
                <a:highlight>
                  <a:srgbClr val="FFFF00"/>
                </a:highlight>
              </a:rPr>
              <a:t> </a:t>
            </a:r>
            <a:r>
              <a:rPr lang="en-US" i="1" dirty="0"/>
              <a:t>(who do not walk according to the flesh, but according to the Spirit). </a:t>
            </a:r>
            <a:r>
              <a:rPr lang="en-US" i="1" baseline="30000" dirty="0"/>
              <a:t>2</a:t>
            </a:r>
            <a:r>
              <a:rPr lang="en-US" i="1" dirty="0"/>
              <a:t> For </a:t>
            </a:r>
            <a:r>
              <a:rPr lang="en-US" i="1" u="sng" dirty="0"/>
              <a:t>the law </a:t>
            </a:r>
            <a:r>
              <a:rPr lang="en-US" i="1" dirty="0"/>
              <a:t>of the </a:t>
            </a:r>
            <a:r>
              <a:rPr lang="en-US" i="1" dirty="0">
                <a:highlight>
                  <a:srgbClr val="FF00FF"/>
                </a:highlight>
              </a:rPr>
              <a:t>Spirit of life </a:t>
            </a:r>
            <a:r>
              <a:rPr lang="en-US" i="1" dirty="0">
                <a:highlight>
                  <a:srgbClr val="FFFF00"/>
                </a:highlight>
              </a:rPr>
              <a:t>in Christ Jesus </a:t>
            </a:r>
            <a:r>
              <a:rPr lang="en-US" i="1" dirty="0"/>
              <a:t>has made me free from </a:t>
            </a:r>
            <a:r>
              <a:rPr lang="en-US" i="1" u="sng" dirty="0"/>
              <a:t>the law </a:t>
            </a:r>
            <a:r>
              <a:rPr lang="en-US" i="1" dirty="0"/>
              <a:t>of sin and death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IN CHRIST the Guilty one is pardoned, death sentence is removed, declared righteous</a:t>
            </a:r>
          </a:p>
          <a:p>
            <a:pPr lvl="1"/>
            <a:r>
              <a:rPr lang="en-US" dirty="0"/>
              <a:t>Like book ends to this chapter 8:1 &amp; 34: Romans 8:30-35 – the love of Christ triumphs over sin and death</a:t>
            </a:r>
          </a:p>
          <a:p>
            <a:pPr lvl="1"/>
            <a:r>
              <a:rPr lang="en-US" dirty="0"/>
              <a:t>Spirit of life – creates, produces life, just like in Genesis 1 – regeneration, new creation, the law is gospel power – He breaks the power of cancelled sin, by giving us new life 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1419650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809AB8-91DA-710F-4740-08C0CE5C5B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CA" sz="4000" dirty="0"/>
              <a:t>No Condemnation: Substitutionary atonement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D517DF-2305-1A38-D1C4-741F4B20B3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6658"/>
            <a:ext cx="10515600" cy="5301342"/>
          </a:xfrm>
        </p:spPr>
        <p:txBody>
          <a:bodyPr/>
          <a:lstStyle/>
          <a:p>
            <a:r>
              <a:rPr lang="en-US" dirty="0"/>
              <a:t>Rom. 8:3 For what the </a:t>
            </a:r>
            <a:r>
              <a:rPr lang="en-US" u="sng" dirty="0"/>
              <a:t>law</a:t>
            </a:r>
            <a:r>
              <a:rPr lang="en-US" dirty="0"/>
              <a:t> could not do in that it was </a:t>
            </a:r>
            <a:r>
              <a:rPr lang="en-US" u="sng" dirty="0"/>
              <a:t>weak</a:t>
            </a:r>
            <a:r>
              <a:rPr lang="en-US" dirty="0"/>
              <a:t> through the </a:t>
            </a:r>
            <a:r>
              <a:rPr lang="en-US" u="sng" dirty="0"/>
              <a:t>flesh</a:t>
            </a:r>
            <a:r>
              <a:rPr lang="en-US" dirty="0"/>
              <a:t>, </a:t>
            </a:r>
            <a:r>
              <a:rPr lang="en-US" b="1" dirty="0">
                <a:highlight>
                  <a:srgbClr val="FFFF00"/>
                </a:highlight>
              </a:rPr>
              <a:t>God </a:t>
            </a:r>
            <a:r>
              <a:rPr lang="en-US" b="1" i="1" dirty="0">
                <a:highlight>
                  <a:srgbClr val="FFFF00"/>
                </a:highlight>
              </a:rPr>
              <a:t>did </a:t>
            </a:r>
            <a:r>
              <a:rPr lang="en-US" dirty="0"/>
              <a:t>by sending </a:t>
            </a:r>
            <a:r>
              <a:rPr lang="en-US" dirty="0">
                <a:highlight>
                  <a:srgbClr val="FFFF00"/>
                </a:highlight>
              </a:rPr>
              <a:t>His own Son </a:t>
            </a:r>
            <a:r>
              <a:rPr lang="en-US" dirty="0"/>
              <a:t>in the likeness of sinful flesh, on account of sin: </a:t>
            </a:r>
            <a:r>
              <a:rPr lang="en-US" u="sng" dirty="0">
                <a:highlight>
                  <a:srgbClr val="FFFF00"/>
                </a:highlight>
              </a:rPr>
              <a:t>He condemned sin</a:t>
            </a:r>
            <a:r>
              <a:rPr lang="en-US" dirty="0">
                <a:highlight>
                  <a:srgbClr val="FFFF00"/>
                </a:highlight>
              </a:rPr>
              <a:t> </a:t>
            </a:r>
            <a:r>
              <a:rPr lang="en-US" dirty="0"/>
              <a:t>in the flesh, </a:t>
            </a:r>
            <a:r>
              <a:rPr lang="en-US" baseline="30000" dirty="0"/>
              <a:t>4</a:t>
            </a:r>
            <a:r>
              <a:rPr lang="en-US" dirty="0"/>
              <a:t> that the righteous requirement of the </a:t>
            </a:r>
            <a:r>
              <a:rPr lang="en-US" u="sng" dirty="0"/>
              <a:t>law might be fulfilled </a:t>
            </a:r>
            <a:r>
              <a:rPr lang="en-US" dirty="0"/>
              <a:t>in us who do not walk according to the flesh but according to the </a:t>
            </a:r>
            <a:r>
              <a:rPr lang="en-US" dirty="0">
                <a:highlight>
                  <a:srgbClr val="FF00FF"/>
                </a:highlight>
              </a:rPr>
              <a:t>Spirit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Law is weak because of our flesh and the power of sin</a:t>
            </a:r>
          </a:p>
          <a:p>
            <a:pPr lvl="1"/>
            <a:r>
              <a:rPr lang="en-US" dirty="0"/>
              <a:t>God in Christ destroys the power of sin, and by faith crucifies our flesh</a:t>
            </a:r>
          </a:p>
          <a:p>
            <a:pPr lvl="1"/>
            <a:r>
              <a:rPr lang="en-US" dirty="0"/>
              <a:t>The natural fruit of so great a salvation, of being justified, is to walk in the power of Holy Spirit = living holy sanctified lives – justification and sanctification go hand in hand</a:t>
            </a:r>
          </a:p>
          <a:p>
            <a:pPr lvl="1"/>
            <a:r>
              <a:rPr lang="en-US" dirty="0"/>
              <a:t>The Trinity is on our side to walk in Holiness</a:t>
            </a:r>
          </a:p>
          <a:p>
            <a:pPr lvl="1"/>
            <a:r>
              <a:rPr lang="en-US" dirty="0"/>
              <a:t>Law fulfilled by love Romans 13:8-9, see Rom. 5:5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3507485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00B684-3A76-A732-E970-87B47DD201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4000" dirty="0"/>
              <a:t>Not by our flesh, but by Holy Spirit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7F5BB8-F92D-C413-A563-D6768CC28F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Rom. 8:5 For those who live according to the </a:t>
            </a:r>
            <a:r>
              <a:rPr lang="en-US" u="sng" dirty="0"/>
              <a:t>flesh</a:t>
            </a:r>
            <a:r>
              <a:rPr lang="en-US" dirty="0"/>
              <a:t> set their </a:t>
            </a:r>
            <a:r>
              <a:rPr lang="en-US" u="sng" dirty="0"/>
              <a:t>minds</a:t>
            </a:r>
            <a:r>
              <a:rPr lang="en-US" dirty="0"/>
              <a:t> on the things of the </a:t>
            </a:r>
            <a:r>
              <a:rPr lang="en-US" u="sng" dirty="0"/>
              <a:t>flesh</a:t>
            </a:r>
            <a:r>
              <a:rPr lang="en-US" dirty="0"/>
              <a:t>, but those </a:t>
            </a:r>
            <a:r>
              <a:rPr lang="en-US" i="1" dirty="0"/>
              <a:t>who live </a:t>
            </a:r>
            <a:r>
              <a:rPr lang="en-US" dirty="0"/>
              <a:t>according to the </a:t>
            </a:r>
            <a:r>
              <a:rPr lang="en-US" dirty="0">
                <a:highlight>
                  <a:srgbClr val="FF00FF"/>
                </a:highlight>
              </a:rPr>
              <a:t>Spirit</a:t>
            </a:r>
            <a:r>
              <a:rPr lang="en-US" dirty="0"/>
              <a:t>, the things of the </a:t>
            </a:r>
            <a:r>
              <a:rPr lang="en-US" dirty="0">
                <a:highlight>
                  <a:srgbClr val="FF00FF"/>
                </a:highlight>
              </a:rPr>
              <a:t>Spirit</a:t>
            </a:r>
            <a:r>
              <a:rPr lang="en-US" dirty="0"/>
              <a:t>. </a:t>
            </a:r>
            <a:r>
              <a:rPr lang="en-US" baseline="30000" dirty="0"/>
              <a:t>6</a:t>
            </a:r>
            <a:r>
              <a:rPr lang="en-US" dirty="0"/>
              <a:t> For to be </a:t>
            </a:r>
            <a:r>
              <a:rPr lang="en-US" u="sng" dirty="0"/>
              <a:t>carnally minded </a:t>
            </a:r>
            <a:r>
              <a:rPr lang="en-US" i="1" dirty="0"/>
              <a:t>is </a:t>
            </a:r>
            <a:r>
              <a:rPr lang="en-US" dirty="0">
                <a:highlight>
                  <a:srgbClr val="FFFF00"/>
                </a:highlight>
              </a:rPr>
              <a:t>death</a:t>
            </a:r>
            <a:r>
              <a:rPr lang="en-US" dirty="0"/>
              <a:t>, but to be </a:t>
            </a:r>
            <a:r>
              <a:rPr lang="en-US" u="sng" dirty="0"/>
              <a:t>spiritually minded </a:t>
            </a:r>
            <a:r>
              <a:rPr lang="en-US" i="1" dirty="0"/>
              <a:t>is </a:t>
            </a:r>
            <a:r>
              <a:rPr lang="en-US" dirty="0">
                <a:highlight>
                  <a:srgbClr val="00FFFF"/>
                </a:highlight>
              </a:rPr>
              <a:t>life and peace</a:t>
            </a:r>
            <a:r>
              <a:rPr lang="en-US" dirty="0"/>
              <a:t>. </a:t>
            </a:r>
            <a:r>
              <a:rPr lang="en-US" baseline="30000" dirty="0"/>
              <a:t>7</a:t>
            </a:r>
            <a:r>
              <a:rPr lang="en-US" dirty="0"/>
              <a:t> Because the </a:t>
            </a:r>
            <a:r>
              <a:rPr lang="en-US" u="sng" dirty="0"/>
              <a:t>carnal mind </a:t>
            </a:r>
            <a:r>
              <a:rPr lang="en-US" i="1" dirty="0"/>
              <a:t>is </a:t>
            </a:r>
            <a:r>
              <a:rPr lang="en-US" dirty="0"/>
              <a:t>enmity against God; for it is not subject to the law of God, nor indeed can be. </a:t>
            </a:r>
            <a:r>
              <a:rPr lang="en-US" baseline="30000" dirty="0"/>
              <a:t>8</a:t>
            </a:r>
            <a:r>
              <a:rPr lang="en-US" dirty="0"/>
              <a:t> So then, those who are in the flesh cannot please God. </a:t>
            </a:r>
          </a:p>
          <a:p>
            <a:r>
              <a:rPr lang="en-US" dirty="0"/>
              <a:t>1Cor. 2:12-3:3,16</a:t>
            </a:r>
          </a:p>
          <a:p>
            <a:r>
              <a:rPr lang="en-US" dirty="0"/>
              <a:t>Gal. 5:16-25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9380990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DECB8B-D770-8ECA-CD3D-9AEF6D4507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08504"/>
          </a:xfrm>
        </p:spPr>
        <p:txBody>
          <a:bodyPr>
            <a:normAutofit/>
          </a:bodyPr>
          <a:lstStyle/>
          <a:p>
            <a:r>
              <a:rPr lang="en-CA" sz="4000" dirty="0"/>
              <a:t>By Holy Spirit who dwells in you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63FEF6-AB42-4902-97A5-176F5AE40D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73630"/>
            <a:ext cx="10515600" cy="5323113"/>
          </a:xfrm>
        </p:spPr>
        <p:txBody>
          <a:bodyPr>
            <a:normAutofit/>
          </a:bodyPr>
          <a:lstStyle/>
          <a:p>
            <a:r>
              <a:rPr lang="en-US" baseline="30000" dirty="0"/>
              <a:t>Rom. 8:9</a:t>
            </a:r>
            <a:r>
              <a:rPr lang="en-US" dirty="0"/>
              <a:t> But you are not in the flesh but </a:t>
            </a:r>
            <a:r>
              <a:rPr lang="en-US" dirty="0">
                <a:highlight>
                  <a:srgbClr val="FF00FF"/>
                </a:highlight>
              </a:rPr>
              <a:t>in the Spirit</a:t>
            </a:r>
            <a:r>
              <a:rPr lang="en-US" dirty="0"/>
              <a:t>, if indeed the </a:t>
            </a:r>
            <a:r>
              <a:rPr lang="en-US" dirty="0">
                <a:highlight>
                  <a:srgbClr val="FF00FF"/>
                </a:highlight>
              </a:rPr>
              <a:t>Spirit of God </a:t>
            </a:r>
            <a:r>
              <a:rPr lang="en-US" b="1" u="sng" dirty="0"/>
              <a:t>dwells</a:t>
            </a:r>
            <a:r>
              <a:rPr lang="en-US" dirty="0"/>
              <a:t> in you. Now if anyone does not have the </a:t>
            </a:r>
            <a:r>
              <a:rPr lang="en-US" dirty="0">
                <a:highlight>
                  <a:srgbClr val="FF00FF"/>
                </a:highlight>
              </a:rPr>
              <a:t>Spirit of Christ</a:t>
            </a:r>
            <a:r>
              <a:rPr lang="en-US" dirty="0"/>
              <a:t>, he is not His. </a:t>
            </a:r>
            <a:r>
              <a:rPr lang="en-US" baseline="30000" dirty="0"/>
              <a:t>10</a:t>
            </a:r>
            <a:r>
              <a:rPr lang="en-US" dirty="0"/>
              <a:t> And if </a:t>
            </a:r>
            <a:r>
              <a:rPr lang="en-US" dirty="0">
                <a:highlight>
                  <a:srgbClr val="FF00FF"/>
                </a:highlight>
              </a:rPr>
              <a:t>Christ </a:t>
            </a:r>
            <a:r>
              <a:rPr lang="en-US" i="1" dirty="0">
                <a:highlight>
                  <a:srgbClr val="FF00FF"/>
                </a:highlight>
              </a:rPr>
              <a:t>is </a:t>
            </a:r>
            <a:r>
              <a:rPr lang="en-US" dirty="0">
                <a:highlight>
                  <a:srgbClr val="FF00FF"/>
                </a:highlight>
              </a:rPr>
              <a:t>in you</a:t>
            </a:r>
            <a:r>
              <a:rPr lang="en-US" dirty="0"/>
              <a:t>, the body </a:t>
            </a:r>
            <a:r>
              <a:rPr lang="en-US" i="1" dirty="0"/>
              <a:t>is </a:t>
            </a:r>
            <a:r>
              <a:rPr lang="en-US" dirty="0"/>
              <a:t>dead because of sin, but the </a:t>
            </a:r>
            <a:r>
              <a:rPr lang="en-US" dirty="0">
                <a:highlight>
                  <a:srgbClr val="FF00FF"/>
                </a:highlight>
              </a:rPr>
              <a:t>Spirit </a:t>
            </a:r>
            <a:r>
              <a:rPr lang="en-US" i="1" dirty="0">
                <a:highlight>
                  <a:srgbClr val="FF00FF"/>
                </a:highlight>
              </a:rPr>
              <a:t>is </a:t>
            </a:r>
            <a:r>
              <a:rPr lang="en-US" dirty="0">
                <a:highlight>
                  <a:srgbClr val="FF00FF"/>
                </a:highlight>
              </a:rPr>
              <a:t>life </a:t>
            </a:r>
            <a:r>
              <a:rPr lang="en-US" dirty="0"/>
              <a:t>because of righteousness. </a:t>
            </a:r>
            <a:r>
              <a:rPr lang="en-US" baseline="30000" dirty="0"/>
              <a:t>11</a:t>
            </a:r>
            <a:r>
              <a:rPr lang="en-US" dirty="0"/>
              <a:t> But if the </a:t>
            </a:r>
            <a:r>
              <a:rPr lang="en-US" dirty="0">
                <a:highlight>
                  <a:srgbClr val="FF00FF"/>
                </a:highlight>
              </a:rPr>
              <a:t>Spirit of Him </a:t>
            </a:r>
            <a:r>
              <a:rPr lang="en-US" dirty="0"/>
              <a:t>who raised Jesus from the dead </a:t>
            </a:r>
            <a:r>
              <a:rPr lang="en-US" b="1" u="sng" dirty="0"/>
              <a:t>dwells</a:t>
            </a:r>
            <a:r>
              <a:rPr lang="en-US" dirty="0"/>
              <a:t> in you, He who raised </a:t>
            </a:r>
            <a:r>
              <a:rPr lang="en-US" dirty="0">
                <a:highlight>
                  <a:srgbClr val="FF00FF"/>
                </a:highlight>
              </a:rPr>
              <a:t>Christ</a:t>
            </a:r>
            <a:r>
              <a:rPr lang="en-US" dirty="0"/>
              <a:t> from the dead will also give life to your mortal bodies through </a:t>
            </a:r>
            <a:r>
              <a:rPr lang="en-US" dirty="0">
                <a:highlight>
                  <a:srgbClr val="FF00FF"/>
                </a:highlight>
              </a:rPr>
              <a:t>His Spirit </a:t>
            </a:r>
            <a:r>
              <a:rPr lang="en-US" dirty="0"/>
              <a:t>who </a:t>
            </a:r>
            <a:r>
              <a:rPr lang="en-US" b="1" u="sng" dirty="0"/>
              <a:t>dwells</a:t>
            </a:r>
            <a:r>
              <a:rPr lang="en-US" dirty="0"/>
              <a:t> in you.</a:t>
            </a:r>
          </a:p>
          <a:p>
            <a:pPr marL="0" indent="0">
              <a:buNone/>
            </a:pPr>
            <a:endParaRPr lang="en-US" dirty="0"/>
          </a:p>
          <a:p>
            <a:pPr lvl="1"/>
            <a:r>
              <a:rPr lang="en-US" dirty="0"/>
              <a:t>The Godhead is in you, and you are in Him:  John 14:16-20</a:t>
            </a:r>
          </a:p>
          <a:p>
            <a:pPr lvl="1"/>
            <a:r>
              <a:rPr lang="en-US" dirty="0"/>
              <a:t>You are His dwelling place: 1Cor. 6:19-20 (His Temple, holy habitation)</a:t>
            </a:r>
          </a:p>
          <a:p>
            <a:pPr lvl="1"/>
            <a:r>
              <a:rPr lang="en-US" dirty="0"/>
              <a:t>Holy Spirit Resurrection Power guarantees Resurrection (Eph. 1:13-14, Rom. 4:16).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1964485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9EB838-A46C-013A-6C09-9013B2F2EC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41161"/>
          </a:xfrm>
        </p:spPr>
        <p:txBody>
          <a:bodyPr>
            <a:normAutofit/>
          </a:bodyPr>
          <a:lstStyle/>
          <a:p>
            <a:r>
              <a:rPr lang="en-CA" sz="4000" dirty="0"/>
              <a:t>Obligation to Holiness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026DC3-2389-DD9D-7AF3-D46D4D2C90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aseline="30000" dirty="0"/>
              <a:t>Rom. </a:t>
            </a:r>
            <a:r>
              <a:rPr lang="en-US" baseline="30000"/>
              <a:t>8:12</a:t>
            </a:r>
            <a:r>
              <a:rPr lang="en-US"/>
              <a:t> </a:t>
            </a:r>
            <a:r>
              <a:rPr lang="en-US" dirty="0"/>
              <a:t>Therefore, brethren, we are debtors -- not to the flesh, to live according to the flesh. </a:t>
            </a:r>
            <a:r>
              <a:rPr lang="en-US" baseline="30000" dirty="0"/>
              <a:t>13</a:t>
            </a:r>
            <a:r>
              <a:rPr lang="en-US" dirty="0"/>
              <a:t> For if you live according to the flesh you will die; but if </a:t>
            </a:r>
            <a:r>
              <a:rPr lang="en-US" b="1" u="sng" dirty="0"/>
              <a:t>by the Spirit </a:t>
            </a:r>
            <a:r>
              <a:rPr lang="en-US" dirty="0"/>
              <a:t>you (continually) put to death the deeds of the body, you will live.</a:t>
            </a:r>
          </a:p>
          <a:p>
            <a:r>
              <a:rPr lang="en-US" dirty="0"/>
              <a:t>We are under obligation to Holy Spirit who freed us to live for Him</a:t>
            </a:r>
          </a:p>
          <a:p>
            <a:r>
              <a:rPr lang="en-US" dirty="0"/>
              <a:t>Living by the flesh is not living at all…it’s death; death to the flesh is actually living (Rom. 6:11-13)</a:t>
            </a:r>
          </a:p>
          <a:p>
            <a:r>
              <a:rPr lang="en-US" dirty="0"/>
              <a:t>Holy Spirit is our Helper to kill the flesh-our Sanctifier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395335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134D52-B6F3-9DAB-F8D3-013F2970FE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sz="4000" dirty="0"/>
              <a:t>Conclusion: Grace frees us to live godly lives, under the power of Holy Spirit, as we prepare to see Jesus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D279D3-E2FC-51E8-3250-8641E0E627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US" sz="2800" b="0" i="0" u="none" strike="noStrike" baseline="30000" dirty="0">
                <a:latin typeface="Times New Roman" panose="02020603050405020304" pitchFamily="18" charset="0"/>
              </a:rPr>
              <a:t>NKJ </a:t>
            </a:r>
            <a:r>
              <a:rPr lang="en-US" sz="2800" b="1" i="0" u="none" strike="noStrike" baseline="0" dirty="0">
                <a:latin typeface="Times New Roman" panose="02020603050405020304" pitchFamily="18" charset="0"/>
              </a:rPr>
              <a:t>Titus 2:11</a:t>
            </a:r>
            <a:r>
              <a:rPr lang="en-US" sz="2800" b="0" i="0" u="none" strike="noStrike" baseline="0" dirty="0">
                <a:latin typeface="Times New Roman" panose="02020603050405020304" pitchFamily="18" charset="0"/>
              </a:rPr>
              <a:t> For the grace of God that brings salvation has appeared to all men, </a:t>
            </a:r>
            <a:r>
              <a:rPr lang="en-US" sz="2800" b="0" i="0" u="none" strike="noStrike" baseline="30000" dirty="0">
                <a:latin typeface="Times New Roman" panose="02020603050405020304" pitchFamily="18" charset="0"/>
              </a:rPr>
              <a:t>12</a:t>
            </a:r>
            <a:r>
              <a:rPr lang="en-US" sz="2800" b="0" i="0" u="none" strike="noStrike" baseline="0" dirty="0">
                <a:latin typeface="Times New Roman" panose="02020603050405020304" pitchFamily="18" charset="0"/>
              </a:rPr>
              <a:t> teaching us that, denying ungodliness and worldly lusts, we should live soberly, righteously, and godly in the present age, </a:t>
            </a:r>
            <a:r>
              <a:rPr lang="en-US" sz="2800" b="0" i="0" u="none" strike="noStrike" baseline="30000" dirty="0">
                <a:latin typeface="Times New Roman" panose="02020603050405020304" pitchFamily="18" charset="0"/>
              </a:rPr>
              <a:t>13</a:t>
            </a:r>
            <a:r>
              <a:rPr lang="en-US" sz="2800" b="0" i="0" u="none" strike="noStrike" baseline="0" dirty="0">
                <a:latin typeface="Times New Roman" panose="02020603050405020304" pitchFamily="18" charset="0"/>
              </a:rPr>
              <a:t> looking for the blessed hope and glorious appearing of our great God and Savior Jesus Christ, </a:t>
            </a:r>
            <a:r>
              <a:rPr lang="en-US" sz="2800" b="0" i="0" u="none" strike="noStrike" baseline="30000" dirty="0">
                <a:latin typeface="Times New Roman" panose="02020603050405020304" pitchFamily="18" charset="0"/>
              </a:rPr>
              <a:t>14</a:t>
            </a:r>
            <a:r>
              <a:rPr lang="en-US" sz="2800" b="0" i="0" u="none" strike="noStrike" baseline="0" dirty="0">
                <a:latin typeface="Times New Roman" panose="02020603050405020304" pitchFamily="18" charset="0"/>
              </a:rPr>
              <a:t> who gave Himself for us, that He might redeem us from every lawless deed and purify for Himself </a:t>
            </a:r>
            <a:r>
              <a:rPr lang="en-US" sz="2800" b="0" i="1" u="none" strike="noStrike" baseline="0" dirty="0">
                <a:latin typeface="Times New Roman" panose="02020603050405020304" pitchFamily="18" charset="0"/>
              </a:rPr>
              <a:t>His </a:t>
            </a:r>
            <a:r>
              <a:rPr lang="en-US" sz="2800" b="0" i="0" u="none" strike="noStrike" baseline="0" dirty="0">
                <a:latin typeface="Times New Roman" panose="02020603050405020304" pitchFamily="18" charset="0"/>
              </a:rPr>
              <a:t>own special people, zealous for good works. </a:t>
            </a:r>
            <a:r>
              <a:rPr lang="en-US" sz="2800" b="0" i="0" u="none" strike="noStrike" baseline="30000" dirty="0">
                <a:latin typeface="Times New Roman" panose="02020603050405020304" pitchFamily="18" charset="0"/>
              </a:rPr>
              <a:t>15</a:t>
            </a:r>
            <a:r>
              <a:rPr lang="en-US" sz="2800" b="0" i="0" u="none" strike="noStrike" baseline="0" dirty="0">
                <a:latin typeface="Times New Roman" panose="02020603050405020304" pitchFamily="18" charset="0"/>
              </a:rPr>
              <a:t> Speak these things, exhort, and rebuke with all authority. Let no one despise you.</a:t>
            </a:r>
          </a:p>
        </p:txBody>
      </p:sp>
    </p:spTree>
    <p:extLst>
      <p:ext uri="{BB962C8B-B14F-4D97-AF65-F5344CB8AC3E}">
        <p14:creationId xmlns:p14="http://schemas.microsoft.com/office/powerpoint/2010/main" val="1569900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2533</TotalTime>
  <Words>965</Words>
  <Application>Microsoft Office PowerPoint</Application>
  <PresentationFormat>Widescreen</PresentationFormat>
  <Paragraphs>39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Aptos</vt:lpstr>
      <vt:lpstr>Aptos Display</vt:lpstr>
      <vt:lpstr>Arial</vt:lpstr>
      <vt:lpstr>Times New Roman</vt:lpstr>
      <vt:lpstr>Office Theme</vt:lpstr>
      <vt:lpstr>THE SPIRITUALLY MINDED HAVE LIFE AND PEACE</vt:lpstr>
      <vt:lpstr>Truths seen so far:</vt:lpstr>
      <vt:lpstr>NO CONDEMNATION: (Romans 5:16-18) Justified &amp; Freed by Grace</vt:lpstr>
      <vt:lpstr>No Condemnation: Substitutionary atonement</vt:lpstr>
      <vt:lpstr>Not by our flesh, but by Holy Spirit</vt:lpstr>
      <vt:lpstr>By Holy Spirit who dwells in you</vt:lpstr>
      <vt:lpstr>Obligation to Holiness</vt:lpstr>
      <vt:lpstr>Conclusion: Grace frees us to live godly lives, under the power of Holy Spirit, as we prepare to see Jesus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Michael Stanley</dc:creator>
  <cp:lastModifiedBy>Michael Stanley</cp:lastModifiedBy>
  <cp:revision>8</cp:revision>
  <cp:lastPrinted>2026-03-01T13:17:59Z</cp:lastPrinted>
  <dcterms:created xsi:type="dcterms:W3CDTF">2026-02-27T19:07:21Z</dcterms:created>
  <dcterms:modified xsi:type="dcterms:W3CDTF">2026-03-01T13:26:02Z</dcterms:modified>
</cp:coreProperties>
</file>