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14F93-BE8B-7D13-9583-C6EFC2E68F3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2699769-028B-0BEE-E4EE-21804FD8AA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CFAD43F6-9659-2983-3F45-A43B74440B4D}"/>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5" name="Footer Placeholder 4">
            <a:extLst>
              <a:ext uri="{FF2B5EF4-FFF2-40B4-BE49-F238E27FC236}">
                <a16:creationId xmlns:a16="http://schemas.microsoft.com/office/drawing/2014/main" id="{05739C4B-A877-9503-95AE-0D658EAFEAB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65864A2-E7A7-EE2A-D3E6-CC27E3D9F8AE}"/>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1713121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38490-F9D0-9A83-97E4-98918ABE9BC4}"/>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F3EB65F-EDB2-F7A9-6372-8E0634C458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4F5246-7928-F47A-D330-A97D1501E612}"/>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5" name="Footer Placeholder 4">
            <a:extLst>
              <a:ext uri="{FF2B5EF4-FFF2-40B4-BE49-F238E27FC236}">
                <a16:creationId xmlns:a16="http://schemas.microsoft.com/office/drawing/2014/main" id="{820EB78C-11A8-F663-D2CA-3F14BBD96BE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1CC2BF9-8ABE-CA5B-D496-4A10219B9141}"/>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2923734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B7DEDB-C6E4-B428-76E9-9D6E7378419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2D80D3F-1900-055F-BC62-5A95B7B936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1EA087E-825A-86E9-B23B-06CCFDD13A3C}"/>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5" name="Footer Placeholder 4">
            <a:extLst>
              <a:ext uri="{FF2B5EF4-FFF2-40B4-BE49-F238E27FC236}">
                <a16:creationId xmlns:a16="http://schemas.microsoft.com/office/drawing/2014/main" id="{CB6C5050-D5FE-D67E-1936-4587CEBC03A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1796CDB-EC7F-F72E-21FD-A8CDFBD27916}"/>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2506617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87CEC-2486-20CD-96CD-46AF883490C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5A3105B-5EF4-A14F-CE0A-9F38A101D4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9AEDBDA-1239-613C-C128-DB459A53C752}"/>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5" name="Footer Placeholder 4">
            <a:extLst>
              <a:ext uri="{FF2B5EF4-FFF2-40B4-BE49-F238E27FC236}">
                <a16:creationId xmlns:a16="http://schemas.microsoft.com/office/drawing/2014/main" id="{DE1A7F4E-5E5C-A998-1D7E-DF97FA04AD9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B1444D0-02F3-A1C8-3E08-72EEF26506B0}"/>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2194791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94086-D0F4-B282-338E-765251E8E4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A752DCB4-75BE-2E24-9F20-383C78EF0E2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86B4BA-EA0A-7C58-96DF-3A0B0FA9643F}"/>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5" name="Footer Placeholder 4">
            <a:extLst>
              <a:ext uri="{FF2B5EF4-FFF2-40B4-BE49-F238E27FC236}">
                <a16:creationId xmlns:a16="http://schemas.microsoft.com/office/drawing/2014/main" id="{ED3053C6-7E96-DA36-EA5F-AA8EE3C2251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890DCC6-6B03-DD6E-8173-3BBE16263962}"/>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91557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2622A-6A38-9EC8-5934-30858A903CF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E992BAA-89EA-55D1-9D7A-EA0FD87690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C998FDC8-6B93-B2D5-5313-AA1D977A89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112437B5-E9D1-2B0A-D10E-17A3158A817D}"/>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6" name="Footer Placeholder 5">
            <a:extLst>
              <a:ext uri="{FF2B5EF4-FFF2-40B4-BE49-F238E27FC236}">
                <a16:creationId xmlns:a16="http://schemas.microsoft.com/office/drawing/2014/main" id="{506B6ED6-BD98-0844-6353-3F800A376DF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DEAFADA-52F0-52BF-072C-D6F53DCCE943}"/>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2994903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C08EB-324D-4FD6-0ED7-7C882E9DE7D6}"/>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6A9ED87-F625-4FCF-BF1C-7B82FAB7A4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4D450F-CDF7-A1EA-B804-E5240BC1A9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1E58D714-6161-0D36-E798-4A0536B380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DF74A0-0246-033D-AD40-177C6ACDAC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BA2757BA-4560-1C51-9EFA-DAAED3F5F653}"/>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8" name="Footer Placeholder 7">
            <a:extLst>
              <a:ext uri="{FF2B5EF4-FFF2-40B4-BE49-F238E27FC236}">
                <a16:creationId xmlns:a16="http://schemas.microsoft.com/office/drawing/2014/main" id="{6BD0186C-3BB6-23CC-3FB8-85E092E85A0F}"/>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F49D18C-F709-6F4B-0294-F99F32C0D4F5}"/>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2317053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2BEFF-20BD-CB64-DE86-7334646AF9F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2817A9C-1FCD-B9DE-C080-95FADFEBEA01}"/>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4" name="Footer Placeholder 3">
            <a:extLst>
              <a:ext uri="{FF2B5EF4-FFF2-40B4-BE49-F238E27FC236}">
                <a16:creationId xmlns:a16="http://schemas.microsoft.com/office/drawing/2014/main" id="{85B18A83-84A6-2940-6252-D9A6BA7A01B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D5570844-F1CF-C11F-95E6-8CC8EDC0E36E}"/>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4013238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7652D8-ED8A-AB2F-ECBE-8AAD60AD37AA}"/>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3" name="Footer Placeholder 2">
            <a:extLst>
              <a:ext uri="{FF2B5EF4-FFF2-40B4-BE49-F238E27FC236}">
                <a16:creationId xmlns:a16="http://schemas.microsoft.com/office/drawing/2014/main" id="{D3556A2C-303D-DBC4-C0A2-F0974D82F2D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CD88358-6764-979A-FA6D-DF39719FE7A0}"/>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402249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49CAC-2960-2852-EB3F-C03150CAC1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2BE1C5E9-389B-DA92-02F5-E49A23DC73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222F78C-FFB8-47C9-B80A-A79D7EA964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18683B-D6BF-DEF6-FB24-128BCD1B9713}"/>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6" name="Footer Placeholder 5">
            <a:extLst>
              <a:ext uri="{FF2B5EF4-FFF2-40B4-BE49-F238E27FC236}">
                <a16:creationId xmlns:a16="http://schemas.microsoft.com/office/drawing/2014/main" id="{6120FAA9-B700-8F8F-71B0-E3AF478AC1B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1F3267A-B01F-CB4C-5842-4F4CF67977F8}"/>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4195278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5524C-5B29-944A-9B4B-1C246EAC17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D96FF168-83D3-489E-A22F-805DE07A67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B9D1BBDC-9BB0-0DFD-CE5B-20A6BDD9FE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909DB6-6553-43B9-11DE-C596D7274F4B}"/>
              </a:ext>
            </a:extLst>
          </p:cNvPr>
          <p:cNvSpPr>
            <a:spLocks noGrp="1"/>
          </p:cNvSpPr>
          <p:nvPr>
            <p:ph type="dt" sz="half" idx="10"/>
          </p:nvPr>
        </p:nvSpPr>
        <p:spPr/>
        <p:txBody>
          <a:bodyPr/>
          <a:lstStyle/>
          <a:p>
            <a:fld id="{4E927194-7C13-4328-89F4-A9A852EE735F}" type="datetimeFigureOut">
              <a:rPr lang="en-CA" smtClean="0"/>
              <a:t>2026-06-18</a:t>
            </a:fld>
            <a:endParaRPr lang="en-CA"/>
          </a:p>
        </p:txBody>
      </p:sp>
      <p:sp>
        <p:nvSpPr>
          <p:cNvPr id="6" name="Footer Placeholder 5">
            <a:extLst>
              <a:ext uri="{FF2B5EF4-FFF2-40B4-BE49-F238E27FC236}">
                <a16:creationId xmlns:a16="http://schemas.microsoft.com/office/drawing/2014/main" id="{A7A0970F-CC3F-E2C5-BE61-485801BD638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5B42BDD-ADBF-204C-AB31-735D3C5237CC}"/>
              </a:ext>
            </a:extLst>
          </p:cNvPr>
          <p:cNvSpPr>
            <a:spLocks noGrp="1"/>
          </p:cNvSpPr>
          <p:nvPr>
            <p:ph type="sldNum" sz="quarter" idx="12"/>
          </p:nvPr>
        </p:nvSpPr>
        <p:spPr/>
        <p:txBody>
          <a:bodyPr/>
          <a:lstStyle/>
          <a:p>
            <a:fld id="{60A93F19-2B6B-475C-A505-750EB605F5E9}" type="slidenum">
              <a:rPr lang="en-CA" smtClean="0"/>
              <a:t>‹#›</a:t>
            </a:fld>
            <a:endParaRPr lang="en-CA"/>
          </a:p>
        </p:txBody>
      </p:sp>
    </p:spTree>
    <p:extLst>
      <p:ext uri="{BB962C8B-B14F-4D97-AF65-F5344CB8AC3E}">
        <p14:creationId xmlns:p14="http://schemas.microsoft.com/office/powerpoint/2010/main" val="1495742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4ADD04-18A9-5C30-C8CF-D1BBA9F691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512954EB-8B08-D6EE-57C1-00B917EE04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B8A64A2-F7A9-BE97-99AC-7B25BB8551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927194-7C13-4328-89F4-A9A852EE735F}" type="datetimeFigureOut">
              <a:rPr lang="en-CA" smtClean="0"/>
              <a:t>2026-06-18</a:t>
            </a:fld>
            <a:endParaRPr lang="en-CA"/>
          </a:p>
        </p:txBody>
      </p:sp>
      <p:sp>
        <p:nvSpPr>
          <p:cNvPr id="5" name="Footer Placeholder 4">
            <a:extLst>
              <a:ext uri="{FF2B5EF4-FFF2-40B4-BE49-F238E27FC236}">
                <a16:creationId xmlns:a16="http://schemas.microsoft.com/office/drawing/2014/main" id="{3B1F1628-01F2-5646-AD81-0E7CF8532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5B153032-DB6C-C60D-55FF-DF1E655486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A93F19-2B6B-475C-A505-750EB605F5E9}" type="slidenum">
              <a:rPr lang="en-CA" smtClean="0"/>
              <a:t>‹#›</a:t>
            </a:fld>
            <a:endParaRPr lang="en-CA"/>
          </a:p>
        </p:txBody>
      </p:sp>
    </p:spTree>
    <p:extLst>
      <p:ext uri="{BB962C8B-B14F-4D97-AF65-F5344CB8AC3E}">
        <p14:creationId xmlns:p14="http://schemas.microsoft.com/office/powerpoint/2010/main" val="1807373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D4F0C-69BA-433A-5242-F468D6335419}"/>
              </a:ext>
            </a:extLst>
          </p:cNvPr>
          <p:cNvSpPr>
            <a:spLocks noGrp="1"/>
          </p:cNvSpPr>
          <p:nvPr>
            <p:ph type="ctrTitle"/>
          </p:nvPr>
        </p:nvSpPr>
        <p:spPr/>
        <p:txBody>
          <a:bodyPr>
            <a:normAutofit/>
          </a:bodyPr>
          <a:lstStyle/>
          <a:p>
            <a:r>
              <a:rPr lang="en-CA" sz="5400" dirty="0"/>
              <a:t>What in the world is God doing?</a:t>
            </a:r>
          </a:p>
        </p:txBody>
      </p:sp>
      <p:sp>
        <p:nvSpPr>
          <p:cNvPr id="3" name="Subtitle 2">
            <a:extLst>
              <a:ext uri="{FF2B5EF4-FFF2-40B4-BE49-F238E27FC236}">
                <a16:creationId xmlns:a16="http://schemas.microsoft.com/office/drawing/2014/main" id="{3C899224-6886-7E17-07C0-95564346CCCA}"/>
              </a:ext>
            </a:extLst>
          </p:cNvPr>
          <p:cNvSpPr>
            <a:spLocks noGrp="1"/>
          </p:cNvSpPr>
          <p:nvPr>
            <p:ph type="subTitle" idx="1"/>
          </p:nvPr>
        </p:nvSpPr>
        <p:spPr/>
        <p:txBody>
          <a:bodyPr>
            <a:normAutofit/>
          </a:bodyPr>
          <a:lstStyle/>
          <a:p>
            <a:r>
              <a:rPr lang="en-CA" sz="4800" dirty="0"/>
              <a:t>Romans 11</a:t>
            </a:r>
          </a:p>
        </p:txBody>
      </p:sp>
    </p:spTree>
    <p:extLst>
      <p:ext uri="{BB962C8B-B14F-4D97-AF65-F5344CB8AC3E}">
        <p14:creationId xmlns:p14="http://schemas.microsoft.com/office/powerpoint/2010/main" val="3014277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9B32D-8F9E-78B9-6695-1370ED497CD1}"/>
              </a:ext>
            </a:extLst>
          </p:cNvPr>
          <p:cNvSpPr>
            <a:spLocks noGrp="1"/>
          </p:cNvSpPr>
          <p:nvPr>
            <p:ph type="title"/>
          </p:nvPr>
        </p:nvSpPr>
        <p:spPr/>
        <p:txBody>
          <a:bodyPr/>
          <a:lstStyle/>
          <a:p>
            <a:r>
              <a:rPr lang="en-CA" dirty="0"/>
              <a:t>Our only response is Praise and Glory to God!</a:t>
            </a:r>
          </a:p>
        </p:txBody>
      </p:sp>
      <p:sp>
        <p:nvSpPr>
          <p:cNvPr id="3" name="Content Placeholder 2">
            <a:extLst>
              <a:ext uri="{FF2B5EF4-FFF2-40B4-BE49-F238E27FC236}">
                <a16:creationId xmlns:a16="http://schemas.microsoft.com/office/drawing/2014/main" id="{35832FE4-B06F-B9E8-64F6-B8EFE4811E82}"/>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30000" noProof="0" dirty="0">
                <a:ln>
                  <a:noFill/>
                </a:ln>
                <a:solidFill>
                  <a:prstClr val="black"/>
                </a:solidFill>
                <a:effectLst/>
                <a:uLnTx/>
                <a:uFillTx/>
                <a:latin typeface="Aptos" panose="02110004020202020204"/>
                <a:ea typeface="+mn-ea"/>
                <a:cs typeface="+mn-cs"/>
              </a:rPr>
              <a:t>NLT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Romans 11:33</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rPr>
              <a:t>Oh, what a wonderful God we have! How great are His riches and wisdom and knowledge! How impossible it is for us to understand His decisions and His methods! </a:t>
            </a:r>
            <a:r>
              <a:rPr kumimoji="0" lang="en-US" sz="2800" b="0" i="1" u="none" strike="noStrike" kern="1200" cap="none" spc="0" normalizeH="0" baseline="30000" noProof="0" dirty="0">
                <a:ln>
                  <a:noFill/>
                </a:ln>
                <a:solidFill>
                  <a:prstClr val="black"/>
                </a:solidFill>
                <a:effectLst/>
                <a:uLnTx/>
                <a:uFillTx/>
                <a:latin typeface="Aptos" panose="02110004020202020204"/>
                <a:ea typeface="+mn-ea"/>
                <a:cs typeface="+mn-cs"/>
              </a:rPr>
              <a:t>34</a:t>
            </a:r>
            <a:r>
              <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rPr>
              <a:t> For who can know what the Lord is thinking? Who knows enough to be His counselor? </a:t>
            </a:r>
            <a:r>
              <a:rPr kumimoji="0" lang="en-US" sz="2800" b="0" i="1" u="none" strike="noStrike" kern="1200" cap="none" spc="0" normalizeH="0" baseline="30000" noProof="0" dirty="0">
                <a:ln>
                  <a:noFill/>
                </a:ln>
                <a:solidFill>
                  <a:prstClr val="black"/>
                </a:solidFill>
                <a:effectLst/>
                <a:uLnTx/>
                <a:uFillTx/>
                <a:latin typeface="Aptos" panose="02110004020202020204"/>
                <a:ea typeface="+mn-ea"/>
                <a:cs typeface="+mn-cs"/>
              </a:rPr>
              <a:t>35</a:t>
            </a:r>
            <a:r>
              <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rPr>
              <a:t> And who could ever give Him so much that He would have to pay it back? </a:t>
            </a:r>
            <a:r>
              <a:rPr kumimoji="0" lang="en-US" sz="2800" b="0" i="1" u="none" strike="noStrike" kern="1200" cap="none" spc="0" normalizeH="0" baseline="30000" noProof="0" dirty="0">
                <a:ln>
                  <a:noFill/>
                </a:ln>
                <a:solidFill>
                  <a:prstClr val="black"/>
                </a:solidFill>
                <a:effectLst/>
                <a:uLnTx/>
                <a:uFillTx/>
                <a:latin typeface="Aptos" panose="02110004020202020204"/>
                <a:ea typeface="+mn-ea"/>
                <a:cs typeface="+mn-cs"/>
              </a:rPr>
              <a:t>36</a:t>
            </a:r>
            <a:r>
              <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rPr>
              <a:t> For everything comes from Him; everything exists by His power and is intended for His glory. To Him be glory evermore. </a:t>
            </a:r>
            <a:r>
              <a:rPr kumimoji="0" lang="en-US" sz="2800" b="0" i="1" u="none" strike="noStrike" kern="1200" cap="none" spc="0" normalizeH="0" baseline="0" noProof="0">
                <a:ln>
                  <a:noFill/>
                </a:ln>
                <a:solidFill>
                  <a:prstClr val="black"/>
                </a:solidFill>
                <a:effectLst/>
                <a:uLnTx/>
                <a:uFillTx/>
                <a:latin typeface="Aptos" panose="02110004020202020204"/>
                <a:ea typeface="+mn-ea"/>
                <a:cs typeface="+mn-cs"/>
              </a:rPr>
              <a:t>Amen.</a:t>
            </a:r>
            <a:endParaRPr lang="en-CA" dirty="0"/>
          </a:p>
        </p:txBody>
      </p:sp>
    </p:spTree>
    <p:extLst>
      <p:ext uri="{BB962C8B-B14F-4D97-AF65-F5344CB8AC3E}">
        <p14:creationId xmlns:p14="http://schemas.microsoft.com/office/powerpoint/2010/main" val="1336510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A0DB0-FDD3-470A-FC75-DB0747CFB533}"/>
              </a:ext>
            </a:extLst>
          </p:cNvPr>
          <p:cNvSpPr>
            <a:spLocks noGrp="1"/>
          </p:cNvSpPr>
          <p:nvPr>
            <p:ph type="title"/>
          </p:nvPr>
        </p:nvSpPr>
        <p:spPr/>
        <p:txBody>
          <a:bodyPr>
            <a:normAutofit fontScale="90000"/>
          </a:bodyPr>
          <a:lstStyle/>
          <a:p>
            <a:r>
              <a:rPr lang="en-CA" dirty="0"/>
              <a:t>Are we in awe of God? Do we give Him the glory He deserves? Or are we too proud? (Rom. 11:33-36)</a:t>
            </a:r>
          </a:p>
        </p:txBody>
      </p:sp>
      <p:sp>
        <p:nvSpPr>
          <p:cNvPr id="3" name="Content Placeholder 2">
            <a:extLst>
              <a:ext uri="{FF2B5EF4-FFF2-40B4-BE49-F238E27FC236}">
                <a16:creationId xmlns:a16="http://schemas.microsoft.com/office/drawing/2014/main" id="{C0DB18A8-B292-63C5-7A5B-2C8C675B29D8}"/>
              </a:ext>
            </a:extLst>
          </p:cNvPr>
          <p:cNvSpPr>
            <a:spLocks noGrp="1"/>
          </p:cNvSpPr>
          <p:nvPr>
            <p:ph idx="1"/>
          </p:nvPr>
        </p:nvSpPr>
        <p:spPr>
          <a:xfrm>
            <a:off x="838200" y="2467897"/>
            <a:ext cx="10515600" cy="3709066"/>
          </a:xfrm>
        </p:spPr>
        <p:txBody>
          <a:bodyPr/>
          <a:lstStyle/>
          <a:p>
            <a:r>
              <a:rPr lang="en-US" baseline="30000" dirty="0"/>
              <a:t>NLT </a:t>
            </a:r>
            <a:r>
              <a:rPr lang="en-US" b="1" dirty="0"/>
              <a:t>Romans 11:33</a:t>
            </a:r>
            <a:r>
              <a:rPr lang="en-US" dirty="0"/>
              <a:t> </a:t>
            </a:r>
            <a:r>
              <a:rPr lang="en-US" i="1" dirty="0"/>
              <a:t>Oh, what a wonderful God we have! How great are His riches and wisdom and knowledge! How impossible it is for us to understand His decisions and His methods! </a:t>
            </a:r>
            <a:r>
              <a:rPr lang="en-US" i="1" baseline="30000" dirty="0"/>
              <a:t>34</a:t>
            </a:r>
            <a:r>
              <a:rPr lang="en-US" i="1" dirty="0"/>
              <a:t> For who can know what the Lord is thinking? Who knows enough to be His counselor? </a:t>
            </a:r>
            <a:r>
              <a:rPr lang="en-US" i="1" baseline="30000" dirty="0"/>
              <a:t>35</a:t>
            </a:r>
            <a:r>
              <a:rPr lang="en-US" i="1" dirty="0"/>
              <a:t> And who could ever give Him so much that He would have to pay it back? </a:t>
            </a:r>
            <a:r>
              <a:rPr lang="en-US" i="1" baseline="30000" dirty="0"/>
              <a:t>36</a:t>
            </a:r>
            <a:r>
              <a:rPr lang="en-US" i="1" dirty="0"/>
              <a:t> For everything comes from Him; everything exists by His power and is intended for His glory. To Him be glory evermore. Amen.</a:t>
            </a:r>
            <a:endParaRPr lang="en-CA" dirty="0"/>
          </a:p>
        </p:txBody>
      </p:sp>
    </p:spTree>
    <p:extLst>
      <p:ext uri="{BB962C8B-B14F-4D97-AF65-F5344CB8AC3E}">
        <p14:creationId xmlns:p14="http://schemas.microsoft.com/office/powerpoint/2010/main" val="3393007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CF377-5234-FC07-BF85-56A756C701D9}"/>
              </a:ext>
            </a:extLst>
          </p:cNvPr>
          <p:cNvSpPr>
            <a:spLocks noGrp="1"/>
          </p:cNvSpPr>
          <p:nvPr>
            <p:ph type="title"/>
          </p:nvPr>
        </p:nvSpPr>
        <p:spPr/>
        <p:txBody>
          <a:bodyPr/>
          <a:lstStyle/>
          <a:p>
            <a:r>
              <a:rPr lang="en-CA" dirty="0"/>
              <a:t>God has a plan: Mercy for Jews, then Gentiles, then Jews (Rom. 11:28-32)</a:t>
            </a:r>
          </a:p>
        </p:txBody>
      </p:sp>
      <p:sp>
        <p:nvSpPr>
          <p:cNvPr id="3" name="Content Placeholder 2">
            <a:extLst>
              <a:ext uri="{FF2B5EF4-FFF2-40B4-BE49-F238E27FC236}">
                <a16:creationId xmlns:a16="http://schemas.microsoft.com/office/drawing/2014/main" id="{C6BED28C-F5F7-7ED5-2E0F-1E1E376A4E36}"/>
              </a:ext>
            </a:extLst>
          </p:cNvPr>
          <p:cNvSpPr>
            <a:spLocks noGrp="1"/>
          </p:cNvSpPr>
          <p:nvPr>
            <p:ph idx="1"/>
          </p:nvPr>
        </p:nvSpPr>
        <p:spPr>
          <a:xfrm>
            <a:off x="838200" y="2231923"/>
            <a:ext cx="10515600" cy="4260952"/>
          </a:xfrm>
        </p:spPr>
        <p:txBody>
          <a:bodyPr>
            <a:normAutofit lnSpcReduction="10000"/>
          </a:bodyPr>
          <a:lstStyle/>
          <a:p>
            <a:r>
              <a:rPr lang="en-US" baseline="30000" dirty="0"/>
              <a:t>NLT </a:t>
            </a:r>
            <a:r>
              <a:rPr lang="en-US" b="1" dirty="0"/>
              <a:t>Romans 11:28</a:t>
            </a:r>
            <a:r>
              <a:rPr lang="en-US" dirty="0"/>
              <a:t> Many of the Jews are now enemies of the Good News. But this has been to your benefit, for God has given His gifts to you Gentiles. Yet the Jews are still His chosen people because of His promises to Abraham, Isaac, and Jacob. </a:t>
            </a:r>
            <a:r>
              <a:rPr lang="en-US" baseline="30000" dirty="0"/>
              <a:t>29</a:t>
            </a:r>
            <a:r>
              <a:rPr lang="en-US" dirty="0"/>
              <a:t> For God's gifts and His call can never be withdrawn. </a:t>
            </a:r>
            <a:r>
              <a:rPr lang="en-US" baseline="30000" dirty="0"/>
              <a:t>30</a:t>
            </a:r>
            <a:r>
              <a:rPr lang="en-US" dirty="0"/>
              <a:t> Once, you Gentiles were rebels against God, but when the Jews refused His mercy, God was merciful to you instead. </a:t>
            </a:r>
            <a:r>
              <a:rPr lang="en-US" baseline="30000" dirty="0"/>
              <a:t>31</a:t>
            </a:r>
            <a:r>
              <a:rPr lang="en-US" dirty="0"/>
              <a:t> And now, in the same way, the Jews are the rebels, and God's mercy has come to you. But someday they, too, will share in God's mercy. </a:t>
            </a:r>
            <a:r>
              <a:rPr lang="en-US" baseline="30000" dirty="0"/>
              <a:t>32</a:t>
            </a:r>
            <a:r>
              <a:rPr lang="en-US" dirty="0"/>
              <a:t> For God has imprisoned all people in their own disobedience so He could have mercy on everyone.</a:t>
            </a:r>
            <a:endParaRPr lang="en-CA" dirty="0"/>
          </a:p>
        </p:txBody>
      </p:sp>
    </p:spTree>
    <p:extLst>
      <p:ext uri="{BB962C8B-B14F-4D97-AF65-F5344CB8AC3E}">
        <p14:creationId xmlns:p14="http://schemas.microsoft.com/office/powerpoint/2010/main" val="2839467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75C7A-3F89-5EFF-A4CF-F47EF0E348D3}"/>
              </a:ext>
            </a:extLst>
          </p:cNvPr>
          <p:cNvSpPr>
            <a:spLocks noGrp="1"/>
          </p:cNvSpPr>
          <p:nvPr>
            <p:ph type="title"/>
          </p:nvPr>
        </p:nvSpPr>
        <p:spPr/>
        <p:txBody>
          <a:bodyPr/>
          <a:lstStyle/>
          <a:p>
            <a:r>
              <a:rPr lang="en-CA" dirty="0"/>
              <a:t>Israel under temporary blindness for the sake of Gentiles (Rom. 11:25-27)</a:t>
            </a:r>
          </a:p>
        </p:txBody>
      </p:sp>
      <p:sp>
        <p:nvSpPr>
          <p:cNvPr id="3" name="Content Placeholder 2">
            <a:extLst>
              <a:ext uri="{FF2B5EF4-FFF2-40B4-BE49-F238E27FC236}">
                <a16:creationId xmlns:a16="http://schemas.microsoft.com/office/drawing/2014/main" id="{FB88AFD4-41A0-6C6D-70B4-39692A4E89E7}"/>
              </a:ext>
            </a:extLst>
          </p:cNvPr>
          <p:cNvSpPr>
            <a:spLocks noGrp="1"/>
          </p:cNvSpPr>
          <p:nvPr>
            <p:ph idx="1"/>
          </p:nvPr>
        </p:nvSpPr>
        <p:spPr>
          <a:xfrm>
            <a:off x="838200" y="2458065"/>
            <a:ext cx="10515600" cy="3718898"/>
          </a:xfrm>
        </p:spPr>
        <p:txBody>
          <a:bodyPr/>
          <a:lstStyle/>
          <a:p>
            <a:r>
              <a:rPr lang="en-US" baseline="30000" dirty="0"/>
              <a:t>NLT </a:t>
            </a:r>
            <a:r>
              <a:rPr lang="en-US" b="1" dirty="0"/>
              <a:t>Romans 11:25</a:t>
            </a:r>
            <a:r>
              <a:rPr lang="en-US" dirty="0"/>
              <a:t> I want you to understand this mystery, dear brothers and sisters, so that you will not feel proud and start bragging. Some of the Jews have hard hearts, but this will last only until the complete number of Gentiles comes to Christ. </a:t>
            </a:r>
            <a:r>
              <a:rPr lang="en-US" baseline="30000" dirty="0"/>
              <a:t>26</a:t>
            </a:r>
            <a:r>
              <a:rPr lang="en-US" dirty="0"/>
              <a:t> And so all Israel will be saved. Do you remember what the prophets said about this? "A Deliverer will come from Jerusalem, and he will turn Israel from all ungodliness. </a:t>
            </a:r>
            <a:r>
              <a:rPr lang="en-US" baseline="30000" dirty="0"/>
              <a:t>27</a:t>
            </a:r>
            <a:r>
              <a:rPr lang="en-US" dirty="0"/>
              <a:t> And then I will keep my covenant with them and take away their sins."</a:t>
            </a:r>
            <a:endParaRPr lang="en-CA" dirty="0"/>
          </a:p>
        </p:txBody>
      </p:sp>
    </p:spTree>
    <p:extLst>
      <p:ext uri="{BB962C8B-B14F-4D97-AF65-F5344CB8AC3E}">
        <p14:creationId xmlns:p14="http://schemas.microsoft.com/office/powerpoint/2010/main" val="1503458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37090-6237-FEBF-BB38-4FD9AA1BEABB}"/>
              </a:ext>
            </a:extLst>
          </p:cNvPr>
          <p:cNvSpPr>
            <a:spLocks noGrp="1"/>
          </p:cNvSpPr>
          <p:nvPr>
            <p:ph type="title"/>
          </p:nvPr>
        </p:nvSpPr>
        <p:spPr>
          <a:xfrm>
            <a:off x="838200" y="365125"/>
            <a:ext cx="10515600" cy="1670152"/>
          </a:xfrm>
        </p:spPr>
        <p:txBody>
          <a:bodyPr>
            <a:normAutofit fontScale="90000"/>
          </a:bodyPr>
          <a:lstStyle/>
          <a:p>
            <a:r>
              <a:rPr lang="en-CA" dirty="0"/>
              <a:t>Their blindness is their own doing for rejecting Christ – God has granted what they want (Rom.11:7-10)</a:t>
            </a:r>
          </a:p>
        </p:txBody>
      </p:sp>
      <p:sp>
        <p:nvSpPr>
          <p:cNvPr id="3" name="Content Placeholder 2">
            <a:extLst>
              <a:ext uri="{FF2B5EF4-FFF2-40B4-BE49-F238E27FC236}">
                <a16:creationId xmlns:a16="http://schemas.microsoft.com/office/drawing/2014/main" id="{BBA40658-B661-7474-C39B-8A35CD16F11E}"/>
              </a:ext>
            </a:extLst>
          </p:cNvPr>
          <p:cNvSpPr>
            <a:spLocks noGrp="1"/>
          </p:cNvSpPr>
          <p:nvPr>
            <p:ph idx="1"/>
          </p:nvPr>
        </p:nvSpPr>
        <p:spPr>
          <a:xfrm>
            <a:off x="838200" y="2163097"/>
            <a:ext cx="10515600" cy="4013866"/>
          </a:xfrm>
        </p:spPr>
        <p:txBody>
          <a:bodyPr/>
          <a:lstStyle/>
          <a:p>
            <a:r>
              <a:rPr lang="en-US" baseline="30000" dirty="0"/>
              <a:t>NLT </a:t>
            </a:r>
            <a:r>
              <a:rPr lang="en-US" b="1" dirty="0"/>
              <a:t>Romans 11:7</a:t>
            </a:r>
            <a:r>
              <a:rPr lang="en-US" dirty="0"/>
              <a:t> So this is the situation: Most of the Jews have not found the favor of God they are looking for so earnestly. A few have-- the ones God has chosen-- but the rest were made unresponsive. </a:t>
            </a:r>
            <a:r>
              <a:rPr lang="en-US" baseline="30000" dirty="0"/>
              <a:t>8</a:t>
            </a:r>
            <a:r>
              <a:rPr lang="en-US" dirty="0"/>
              <a:t> As the Scriptures say, "God has put them into a deep sleep. To this very day he has shut their eyes so they do not see, and closed their ears so they do not hear." </a:t>
            </a:r>
            <a:r>
              <a:rPr lang="en-US" baseline="30000" dirty="0"/>
              <a:t>9</a:t>
            </a:r>
            <a:r>
              <a:rPr lang="en-US" dirty="0"/>
              <a:t> David spoke of this same thing when he said, "Let their bountiful table become a snare, a trap that makes them think all is well. Let their blessings cause them to stumble. </a:t>
            </a:r>
            <a:r>
              <a:rPr lang="en-US" baseline="30000" dirty="0"/>
              <a:t>10</a:t>
            </a:r>
            <a:r>
              <a:rPr lang="en-US" dirty="0"/>
              <a:t> Let their eyes go blind so they cannot see, and let their backs grow weaker and weaker."</a:t>
            </a:r>
            <a:endParaRPr lang="en-CA" dirty="0"/>
          </a:p>
        </p:txBody>
      </p:sp>
    </p:spTree>
    <p:extLst>
      <p:ext uri="{BB962C8B-B14F-4D97-AF65-F5344CB8AC3E}">
        <p14:creationId xmlns:p14="http://schemas.microsoft.com/office/powerpoint/2010/main" val="941453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BA375-78E2-46B1-F346-306DB37FCF24}"/>
              </a:ext>
            </a:extLst>
          </p:cNvPr>
          <p:cNvSpPr>
            <a:spLocks noGrp="1"/>
          </p:cNvSpPr>
          <p:nvPr>
            <p:ph type="title"/>
          </p:nvPr>
        </p:nvSpPr>
        <p:spPr/>
        <p:txBody>
          <a:bodyPr/>
          <a:lstStyle/>
          <a:p>
            <a:r>
              <a:rPr lang="en-CA" dirty="0"/>
              <a:t>Their rejection is salvation for non-Jews  (Rom. 11:11-15)</a:t>
            </a:r>
          </a:p>
        </p:txBody>
      </p:sp>
      <p:sp>
        <p:nvSpPr>
          <p:cNvPr id="3" name="Content Placeholder 2">
            <a:extLst>
              <a:ext uri="{FF2B5EF4-FFF2-40B4-BE49-F238E27FC236}">
                <a16:creationId xmlns:a16="http://schemas.microsoft.com/office/drawing/2014/main" id="{0257CBC9-42BC-A96F-E3CE-B840D06BEB9A}"/>
              </a:ext>
            </a:extLst>
          </p:cNvPr>
          <p:cNvSpPr>
            <a:spLocks noGrp="1"/>
          </p:cNvSpPr>
          <p:nvPr>
            <p:ph idx="1"/>
          </p:nvPr>
        </p:nvSpPr>
        <p:spPr>
          <a:xfrm>
            <a:off x="838200" y="1976283"/>
            <a:ext cx="10515600" cy="4719485"/>
          </a:xfrm>
        </p:spPr>
        <p:txBody>
          <a:bodyPr>
            <a:normAutofit fontScale="92500" lnSpcReduction="10000"/>
          </a:bodyPr>
          <a:lstStyle/>
          <a:p>
            <a:r>
              <a:rPr lang="en-US" sz="3000" baseline="30000" dirty="0"/>
              <a:t>NLT </a:t>
            </a:r>
            <a:r>
              <a:rPr lang="en-US" sz="3000" b="1" dirty="0"/>
              <a:t>Romans 11:11</a:t>
            </a:r>
            <a:r>
              <a:rPr lang="en-US" sz="3000" dirty="0"/>
              <a:t> Did God's people stumble and fall beyond recovery? Of course not! His purpose was to make his salvation available to the Gentiles, and then the Jews would be jealous and want it for themselves. </a:t>
            </a:r>
            <a:r>
              <a:rPr lang="en-US" sz="3000" baseline="30000" dirty="0"/>
              <a:t>12</a:t>
            </a:r>
            <a:r>
              <a:rPr lang="en-US" sz="3000" dirty="0"/>
              <a:t> Now if the Gentiles were enriched because the Jews turned down God's offer of salvation, think how much greater a blessing the world will share when the Jews finally accept it. </a:t>
            </a:r>
            <a:r>
              <a:rPr lang="en-US" sz="3000" baseline="30000" dirty="0"/>
              <a:t>13</a:t>
            </a:r>
            <a:r>
              <a:rPr lang="en-US" sz="3000" dirty="0"/>
              <a:t> I am saying all of this especially for you Gentiles. God has appointed me as the apostle to the Gentiles. I lay great stress on this, </a:t>
            </a:r>
            <a:r>
              <a:rPr lang="en-US" sz="3000" baseline="30000" dirty="0"/>
              <a:t>14</a:t>
            </a:r>
            <a:r>
              <a:rPr lang="en-US" sz="3000" dirty="0"/>
              <a:t> for I want to find a way to make the Jews want what you Gentiles have, and in that way I might save some of them. </a:t>
            </a:r>
            <a:r>
              <a:rPr lang="en-US" sz="3000" baseline="30000" dirty="0"/>
              <a:t>15</a:t>
            </a:r>
            <a:r>
              <a:rPr lang="en-US" sz="3000" dirty="0"/>
              <a:t> For since the Jews' rejection meant that God offered salvation to the rest of the world, how much more wonderful their acceptance will be. It will be life for those who were dead!</a:t>
            </a:r>
            <a:endParaRPr lang="en-CA" dirty="0"/>
          </a:p>
        </p:txBody>
      </p:sp>
    </p:spTree>
    <p:extLst>
      <p:ext uri="{BB962C8B-B14F-4D97-AF65-F5344CB8AC3E}">
        <p14:creationId xmlns:p14="http://schemas.microsoft.com/office/powerpoint/2010/main" val="3979470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D84F8-CBA9-744F-63D5-DC25B34E6D0E}"/>
              </a:ext>
            </a:extLst>
          </p:cNvPr>
          <p:cNvSpPr>
            <a:spLocks noGrp="1"/>
          </p:cNvSpPr>
          <p:nvPr>
            <p:ph type="title"/>
          </p:nvPr>
        </p:nvSpPr>
        <p:spPr/>
        <p:txBody>
          <a:bodyPr/>
          <a:lstStyle/>
          <a:p>
            <a:r>
              <a:rPr lang="en-CA" dirty="0"/>
              <a:t>Though the branches are pruned, the root lives (Rom. 11:16-19)</a:t>
            </a:r>
          </a:p>
        </p:txBody>
      </p:sp>
      <p:sp>
        <p:nvSpPr>
          <p:cNvPr id="3" name="Content Placeholder 2">
            <a:extLst>
              <a:ext uri="{FF2B5EF4-FFF2-40B4-BE49-F238E27FC236}">
                <a16:creationId xmlns:a16="http://schemas.microsoft.com/office/drawing/2014/main" id="{26F027C7-0A15-8F53-9BFE-E1A0266C64D3}"/>
              </a:ext>
            </a:extLst>
          </p:cNvPr>
          <p:cNvSpPr>
            <a:spLocks noGrp="1"/>
          </p:cNvSpPr>
          <p:nvPr>
            <p:ph idx="1"/>
          </p:nvPr>
        </p:nvSpPr>
        <p:spPr>
          <a:xfrm>
            <a:off x="838200" y="1825625"/>
            <a:ext cx="10515600" cy="4761988"/>
          </a:xfrm>
        </p:spPr>
        <p:txBody>
          <a:bodyPr>
            <a:normAutofit/>
          </a:bodyPr>
          <a:lstStyle/>
          <a:p>
            <a:r>
              <a:rPr lang="en-US" baseline="30000" dirty="0"/>
              <a:t>NLT </a:t>
            </a:r>
            <a:r>
              <a:rPr lang="en-US" b="1" dirty="0"/>
              <a:t>Romans 11:16</a:t>
            </a:r>
            <a:r>
              <a:rPr lang="en-US" dirty="0"/>
              <a:t> And since Abraham and the other patriarchs were holy, their children will also be holy. For if the roots of the tree are holy, the branches will be, too. </a:t>
            </a:r>
            <a:r>
              <a:rPr lang="en-US" baseline="30000" dirty="0"/>
              <a:t>17</a:t>
            </a:r>
            <a:r>
              <a:rPr lang="en-US" dirty="0"/>
              <a:t> But some of these branches from Abraham's tree, some of the Jews, have been broken off. And you Gentiles, who were branches from a wild olive tree, were grafted in. So now you also receive the blessing God has promised Abraham and his children, sharing in God's rich nourishment of his special olive tree. </a:t>
            </a:r>
            <a:r>
              <a:rPr lang="en-US" baseline="30000" dirty="0"/>
              <a:t>18</a:t>
            </a:r>
            <a:r>
              <a:rPr lang="en-US" dirty="0"/>
              <a:t> But you must be careful not to brag about being grafted in to replace the branches that were broken off. Remember, you are just a branch, not the root. </a:t>
            </a:r>
            <a:r>
              <a:rPr lang="en-US" baseline="30000" dirty="0"/>
              <a:t>19</a:t>
            </a:r>
            <a:r>
              <a:rPr lang="en-US" dirty="0"/>
              <a:t> "Well," you may say, "those branches were broken off to make room for me."</a:t>
            </a:r>
            <a:endParaRPr lang="en-CA" dirty="0"/>
          </a:p>
        </p:txBody>
      </p:sp>
    </p:spTree>
    <p:extLst>
      <p:ext uri="{BB962C8B-B14F-4D97-AF65-F5344CB8AC3E}">
        <p14:creationId xmlns:p14="http://schemas.microsoft.com/office/powerpoint/2010/main" val="2067282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E626F-837E-3725-D5C8-5E36E24C56E5}"/>
              </a:ext>
            </a:extLst>
          </p:cNvPr>
          <p:cNvSpPr>
            <a:spLocks noGrp="1"/>
          </p:cNvSpPr>
          <p:nvPr>
            <p:ph type="title"/>
          </p:nvPr>
        </p:nvSpPr>
        <p:spPr/>
        <p:txBody>
          <a:bodyPr/>
          <a:lstStyle/>
          <a:p>
            <a:r>
              <a:rPr lang="en-CA" dirty="0"/>
              <a:t>Be careful of Pride (Rom. 11:20-24)</a:t>
            </a:r>
          </a:p>
        </p:txBody>
      </p:sp>
      <p:sp>
        <p:nvSpPr>
          <p:cNvPr id="3" name="Content Placeholder 2">
            <a:extLst>
              <a:ext uri="{FF2B5EF4-FFF2-40B4-BE49-F238E27FC236}">
                <a16:creationId xmlns:a16="http://schemas.microsoft.com/office/drawing/2014/main" id="{A84B08A9-B2A9-5FAF-490F-A42CDCDD5FE7}"/>
              </a:ext>
            </a:extLst>
          </p:cNvPr>
          <p:cNvSpPr>
            <a:spLocks noGrp="1"/>
          </p:cNvSpPr>
          <p:nvPr>
            <p:ph idx="1"/>
          </p:nvPr>
        </p:nvSpPr>
        <p:spPr>
          <a:xfrm>
            <a:off x="838200" y="1825624"/>
            <a:ext cx="10515600" cy="4585007"/>
          </a:xfrm>
        </p:spPr>
        <p:txBody>
          <a:bodyPr>
            <a:noAutofit/>
          </a:bodyPr>
          <a:lstStyle/>
          <a:p>
            <a:r>
              <a:rPr kumimoji="0" lang="en-US" sz="2600" b="0" i="0" u="none" strike="noStrike" kern="1200" cap="none" spc="0" normalizeH="0" baseline="30000" noProof="0" dirty="0">
                <a:ln>
                  <a:noFill/>
                </a:ln>
                <a:solidFill>
                  <a:prstClr val="black"/>
                </a:solidFill>
                <a:effectLst/>
                <a:uLnTx/>
                <a:uFillTx/>
                <a:latin typeface="Aptos" panose="02110004020202020204"/>
                <a:ea typeface="+mn-ea"/>
                <a:cs typeface="+mn-cs"/>
              </a:rPr>
              <a:t>20</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Yes, but remember-- those branches, the Jews, were broken off because they didn't believe God, and you are there because you do believe. Don't think highly of yourself, but fear what could happen. </a:t>
            </a:r>
            <a:r>
              <a:rPr kumimoji="0" lang="en-US" sz="2600" b="0" i="0" u="none" strike="noStrike" kern="1200" cap="none" spc="0" normalizeH="0" baseline="30000" noProof="0" dirty="0">
                <a:ln>
                  <a:noFill/>
                </a:ln>
                <a:solidFill>
                  <a:prstClr val="black"/>
                </a:solidFill>
                <a:effectLst/>
                <a:uLnTx/>
                <a:uFillTx/>
                <a:latin typeface="Aptos" panose="02110004020202020204"/>
                <a:ea typeface="+mn-ea"/>
                <a:cs typeface="+mn-cs"/>
              </a:rPr>
              <a:t>21</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For if God did not spare the branches he put there in the first place, he won't spare you either. </a:t>
            </a:r>
            <a:r>
              <a:rPr kumimoji="0" lang="en-US" sz="2600" b="0" i="0" u="none" strike="noStrike" kern="1200" cap="none" spc="0" normalizeH="0" baseline="30000" noProof="0" dirty="0">
                <a:ln>
                  <a:noFill/>
                </a:ln>
                <a:solidFill>
                  <a:prstClr val="black"/>
                </a:solidFill>
                <a:effectLst/>
                <a:uLnTx/>
                <a:uFillTx/>
                <a:latin typeface="Aptos" panose="02110004020202020204"/>
                <a:ea typeface="+mn-ea"/>
                <a:cs typeface="+mn-cs"/>
              </a:rPr>
              <a:t>22</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Notice how God is both kind and severe. He is severe to those who disobeyed, but kind to you as you continue to trust in his kindness. But if you stop trusting, you also will be cut off. </a:t>
            </a:r>
            <a:r>
              <a:rPr kumimoji="0" lang="en-US" sz="2600" b="0" i="0" u="none" strike="noStrike" kern="1200" cap="none" spc="0" normalizeH="0" baseline="30000" noProof="0" dirty="0">
                <a:ln>
                  <a:noFill/>
                </a:ln>
                <a:solidFill>
                  <a:prstClr val="black"/>
                </a:solidFill>
                <a:effectLst/>
                <a:uLnTx/>
                <a:uFillTx/>
                <a:latin typeface="Aptos" panose="02110004020202020204"/>
                <a:ea typeface="+mn-ea"/>
                <a:cs typeface="+mn-cs"/>
              </a:rPr>
              <a:t>23</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And if the Jews turn from their unbelief, God will graft them back into the tree again. He has the power to do it. </a:t>
            </a:r>
            <a:r>
              <a:rPr kumimoji="0" lang="en-US" sz="2600" b="0" i="0" u="none" strike="noStrike" kern="1200" cap="none" spc="0" normalizeH="0" baseline="30000" noProof="0" dirty="0">
                <a:ln>
                  <a:noFill/>
                </a:ln>
                <a:solidFill>
                  <a:prstClr val="black"/>
                </a:solidFill>
                <a:effectLst/>
                <a:uLnTx/>
                <a:uFillTx/>
                <a:latin typeface="Aptos" panose="02110004020202020204"/>
                <a:ea typeface="+mn-ea"/>
                <a:cs typeface="+mn-cs"/>
              </a:rPr>
              <a:t>24</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For if God was willing to take you who were, by nature, branches from a wild olive tree and graft you into his own good tree-- a very unusual thing to do-- he will be far more eager to graft the Jews back into the tree where they belong.</a:t>
            </a:r>
            <a:endParaRPr lang="en-CA" sz="2600" dirty="0"/>
          </a:p>
        </p:txBody>
      </p:sp>
    </p:spTree>
    <p:extLst>
      <p:ext uri="{BB962C8B-B14F-4D97-AF65-F5344CB8AC3E}">
        <p14:creationId xmlns:p14="http://schemas.microsoft.com/office/powerpoint/2010/main" val="1305344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EA32E-BA40-BCE0-BD02-D84D81CD0328}"/>
              </a:ext>
            </a:extLst>
          </p:cNvPr>
          <p:cNvSpPr>
            <a:spLocks noGrp="1"/>
          </p:cNvSpPr>
          <p:nvPr>
            <p:ph type="title"/>
          </p:nvPr>
        </p:nvSpPr>
        <p:spPr/>
        <p:txBody>
          <a:bodyPr/>
          <a:lstStyle/>
          <a:p>
            <a:r>
              <a:rPr lang="en-CA" dirty="0"/>
              <a:t>Salvation is by grace through faith; it is a gift!</a:t>
            </a:r>
          </a:p>
        </p:txBody>
      </p:sp>
      <p:sp>
        <p:nvSpPr>
          <p:cNvPr id="3" name="Content Placeholder 2">
            <a:extLst>
              <a:ext uri="{FF2B5EF4-FFF2-40B4-BE49-F238E27FC236}">
                <a16:creationId xmlns:a16="http://schemas.microsoft.com/office/drawing/2014/main" id="{9BE95505-4937-B5FF-5603-3EBD8D03E80C}"/>
              </a:ext>
            </a:extLst>
          </p:cNvPr>
          <p:cNvSpPr>
            <a:spLocks noGrp="1"/>
          </p:cNvSpPr>
          <p:nvPr>
            <p:ph idx="1"/>
          </p:nvPr>
        </p:nvSpPr>
        <p:spPr/>
        <p:txBody>
          <a:bodyPr/>
          <a:lstStyle/>
          <a:p>
            <a:pPr algn="l"/>
            <a:endParaRPr lang="en-CA" sz="2800" b="0" i="0" u="none" strike="noStrike" baseline="0" dirty="0"/>
          </a:p>
          <a:p>
            <a:pPr algn="l"/>
            <a:r>
              <a:rPr lang="en-US" sz="2800" b="0" i="0" u="none" strike="noStrike" baseline="30000" dirty="0">
                <a:latin typeface="Times New Roman" panose="02020603050405020304" pitchFamily="18" charset="0"/>
              </a:rPr>
              <a:t>NLT </a:t>
            </a:r>
            <a:r>
              <a:rPr lang="en-US" sz="2800" b="1" i="0" u="none" strike="noStrike" baseline="0" dirty="0">
                <a:latin typeface="Times New Roman" panose="02020603050405020304" pitchFamily="18" charset="0"/>
              </a:rPr>
              <a:t>Romans 11:5</a:t>
            </a:r>
            <a:r>
              <a:rPr lang="en-US" sz="2800" b="0" i="0" u="none" strike="noStrike" baseline="0" dirty="0">
                <a:latin typeface="Times New Roman" panose="02020603050405020304" pitchFamily="18" charset="0"/>
              </a:rPr>
              <a:t> It is the same today, for not all the Jews have turned away from God. A few are being saved as a result of God's kindness in choosing them. </a:t>
            </a:r>
            <a:r>
              <a:rPr lang="en-US" sz="2800" b="0" i="0" u="none" strike="noStrike" baseline="30000" dirty="0">
                <a:latin typeface="Times New Roman" panose="02020603050405020304" pitchFamily="18" charset="0"/>
              </a:rPr>
              <a:t>6</a:t>
            </a:r>
            <a:r>
              <a:rPr lang="en-US" sz="2800" b="0" i="0" u="none" strike="noStrike" baseline="0" dirty="0">
                <a:latin typeface="Times New Roman" panose="02020603050405020304" pitchFamily="18" charset="0"/>
              </a:rPr>
              <a:t> And if they are saved by God's kindness, then it is not by their good works. For in that case, God's wonderful kindness would not be what it really is-- free and undeserved.</a:t>
            </a:r>
            <a:endParaRPr lang="en-CA" dirty="0"/>
          </a:p>
        </p:txBody>
      </p:sp>
    </p:spTree>
    <p:extLst>
      <p:ext uri="{BB962C8B-B14F-4D97-AF65-F5344CB8AC3E}">
        <p14:creationId xmlns:p14="http://schemas.microsoft.com/office/powerpoint/2010/main" val="2837691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2757</TotalTime>
  <Words>1328</Words>
  <Application>Microsoft Office PowerPoint</Application>
  <PresentationFormat>Widescreen</PresentationFormat>
  <Paragraphs>21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Times New Roman</vt:lpstr>
      <vt:lpstr>Office Theme</vt:lpstr>
      <vt:lpstr>What in the world is God doing?</vt:lpstr>
      <vt:lpstr>Are we in awe of God? Do we give Him the glory He deserves? Or are we too proud? (Rom. 11:33-36)</vt:lpstr>
      <vt:lpstr>God has a plan: Mercy for Jews, then Gentiles, then Jews (Rom. 11:28-32)</vt:lpstr>
      <vt:lpstr>Israel under temporary blindness for the sake of Gentiles (Rom. 11:25-27)</vt:lpstr>
      <vt:lpstr>Their blindness is their own doing for rejecting Christ – God has granted what they want (Rom.11:7-10)</vt:lpstr>
      <vt:lpstr>Their rejection is salvation for non-Jews  (Rom. 11:11-15)</vt:lpstr>
      <vt:lpstr>Though the branches are pruned, the root lives (Rom. 11:16-19)</vt:lpstr>
      <vt:lpstr>Be careful of Pride (Rom. 11:20-24)</vt:lpstr>
      <vt:lpstr>Salvation is by grace through faith; it is a gift!</vt:lpstr>
      <vt:lpstr>Our only response is Praise and Glory to God!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Stanley</dc:creator>
  <cp:lastModifiedBy>Michael Stanley</cp:lastModifiedBy>
  <cp:revision>5</cp:revision>
  <cp:lastPrinted>2026-06-20T16:08:05Z</cp:lastPrinted>
  <dcterms:created xsi:type="dcterms:W3CDTF">2026-06-18T18:11:59Z</dcterms:created>
  <dcterms:modified xsi:type="dcterms:W3CDTF">2026-06-20T16:09:15Z</dcterms:modified>
</cp:coreProperties>
</file>